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sldIdLst>
    <p:sldId id="256" r:id="rId5"/>
    <p:sldId id="257" r:id="rId6"/>
    <p:sldId id="258" r:id="rId7"/>
    <p:sldId id="266" r:id="rId8"/>
    <p:sldId id="276" r:id="rId9"/>
    <p:sldId id="267" r:id="rId10"/>
    <p:sldId id="268" r:id="rId11"/>
    <p:sldId id="269" r:id="rId12"/>
    <p:sldId id="270" r:id="rId13"/>
    <p:sldId id="275" r:id="rId14"/>
    <p:sldId id="272" r:id="rId15"/>
    <p:sldId id="277" r:id="rId16"/>
    <p:sldId id="265" r:id="rId1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ECA"/>
          </a:solidFill>
        </a:fill>
      </a:tcStyle>
    </a:wholeTbl>
    <a:band2H>
      <a:tcTxStyle/>
      <a:tcStyle>
        <a:tcBdr/>
        <a:fill>
          <a:solidFill>
            <a:srgbClr val="F7E8E7"/>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ckwell"/>
          <a:ea typeface="Rockwell"/>
          <a:cs typeface="Rockwel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Rockwell Bold"/>
          <a:ea typeface="Rockwell Bold"/>
          <a:cs typeface="Rockwell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ckwell Bold"/>
          <a:ea typeface="Rockwell Bold"/>
          <a:cs typeface="Rockwell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ckwell Bold"/>
          <a:ea typeface="Rockwell Bold"/>
          <a:cs typeface="Rockwell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ckwell"/>
          <a:ea typeface="Rockwell"/>
          <a:cs typeface="Rockwel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Rockwell Bold"/>
          <a:ea typeface="Rockwell Bold"/>
          <a:cs typeface="Rockwell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ckwell Bold"/>
          <a:ea typeface="Rockwell Bold"/>
          <a:cs typeface="Rockwell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ckwell Bold"/>
          <a:ea typeface="Rockwell Bold"/>
          <a:cs typeface="Rockwell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p:restoredTop sz="94654"/>
  </p:normalViewPr>
  <p:slideViewPr>
    <p:cSldViewPr snapToGrid="0">
      <p:cViewPr>
        <p:scale>
          <a:sx n="110" d="100"/>
          <a:sy n="110" d="100"/>
        </p:scale>
        <p:origin x="6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73" name="Shape 7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spcBef>
        <a:spcPts val="400"/>
      </a:spcBef>
      <a:defRPr sz="1200">
        <a:latin typeface="+mn-lt"/>
        <a:ea typeface="+mn-ea"/>
        <a:cs typeface="+mn-cs"/>
        <a:sym typeface="Calibri"/>
      </a:defRPr>
    </a:lvl1pPr>
    <a:lvl2pPr indent="228600" defTabSz="457200" latinLnBrk="0">
      <a:spcBef>
        <a:spcPts val="400"/>
      </a:spcBef>
      <a:defRPr sz="1200">
        <a:latin typeface="+mn-lt"/>
        <a:ea typeface="+mn-ea"/>
        <a:cs typeface="+mn-cs"/>
        <a:sym typeface="Calibri"/>
      </a:defRPr>
    </a:lvl2pPr>
    <a:lvl3pPr indent="457200" defTabSz="457200" latinLnBrk="0">
      <a:spcBef>
        <a:spcPts val="400"/>
      </a:spcBef>
      <a:defRPr sz="1200">
        <a:latin typeface="+mn-lt"/>
        <a:ea typeface="+mn-ea"/>
        <a:cs typeface="+mn-cs"/>
        <a:sym typeface="Calibri"/>
      </a:defRPr>
    </a:lvl3pPr>
    <a:lvl4pPr indent="685800" defTabSz="457200" latinLnBrk="0">
      <a:spcBef>
        <a:spcPts val="400"/>
      </a:spcBef>
      <a:defRPr sz="1200">
        <a:latin typeface="+mn-lt"/>
        <a:ea typeface="+mn-ea"/>
        <a:cs typeface="+mn-cs"/>
        <a:sym typeface="Calibri"/>
      </a:defRPr>
    </a:lvl4pPr>
    <a:lvl5pPr indent="914400" defTabSz="457200" latinLnBrk="0">
      <a:spcBef>
        <a:spcPts val="400"/>
      </a:spcBef>
      <a:defRPr sz="1200">
        <a:latin typeface="+mn-lt"/>
        <a:ea typeface="+mn-ea"/>
        <a:cs typeface="+mn-cs"/>
        <a:sym typeface="Calibri"/>
      </a:defRPr>
    </a:lvl5pPr>
    <a:lvl6pPr indent="1143000" defTabSz="457200" latinLnBrk="0">
      <a:spcBef>
        <a:spcPts val="400"/>
      </a:spcBef>
      <a:defRPr sz="1200">
        <a:latin typeface="+mn-lt"/>
        <a:ea typeface="+mn-ea"/>
        <a:cs typeface="+mn-cs"/>
        <a:sym typeface="Calibri"/>
      </a:defRPr>
    </a:lvl6pPr>
    <a:lvl7pPr indent="1371600" defTabSz="457200" latinLnBrk="0">
      <a:spcBef>
        <a:spcPts val="400"/>
      </a:spcBef>
      <a:defRPr sz="1200">
        <a:latin typeface="+mn-lt"/>
        <a:ea typeface="+mn-ea"/>
        <a:cs typeface="+mn-cs"/>
        <a:sym typeface="Calibri"/>
      </a:defRPr>
    </a:lvl7pPr>
    <a:lvl8pPr indent="1600200" defTabSz="457200" latinLnBrk="0">
      <a:spcBef>
        <a:spcPts val="400"/>
      </a:spcBef>
      <a:defRPr sz="1200">
        <a:latin typeface="+mn-lt"/>
        <a:ea typeface="+mn-ea"/>
        <a:cs typeface="+mn-cs"/>
        <a:sym typeface="Calibri"/>
      </a:defRPr>
    </a:lvl8pPr>
    <a:lvl9pPr indent="1828800" defTabSz="4572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prstGeom prst="rect">
            <a:avLst/>
          </a:prstGeom>
        </p:spPr>
        <p:txBody>
          <a:bodyPr/>
          <a:lstStyle/>
          <a:p>
            <a:endParaRPr dirty="0"/>
          </a:p>
        </p:txBody>
      </p:sp>
      <p:sp>
        <p:nvSpPr>
          <p:cNvPr id="84" name="Shape 84"/>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endParaRPr dirty="0"/>
          </a:p>
        </p:txBody>
      </p:sp>
      <p:sp>
        <p:nvSpPr>
          <p:cNvPr id="94" name="Shape 94"/>
          <p:cNvSpPr>
            <a:spLocks noGrp="1"/>
          </p:cNvSpPr>
          <p:nvPr>
            <p:ph type="body" sz="quarter" idx="1"/>
          </p:nvPr>
        </p:nvSpPr>
        <p:spPr>
          <a:prstGeom prst="rect">
            <a:avLst/>
          </a:prstGeom>
        </p:spPr>
        <p:txBody>
          <a:bodyPr/>
          <a:lstStyle/>
          <a:p>
            <a:r>
              <a:rPr dirty="0"/>
              <a:t>- Defense, health care, roads, schools, taxes to pay for everything!</a:t>
            </a:r>
          </a:p>
        </p:txBody>
      </p:sp>
    </p:spTree>
    <p:extLst>
      <p:ext uri="{BB962C8B-B14F-4D97-AF65-F5344CB8AC3E}">
        <p14:creationId xmlns:p14="http://schemas.microsoft.com/office/powerpoint/2010/main" val="360356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endParaRPr dirty="0"/>
          </a:p>
        </p:txBody>
      </p:sp>
      <p:sp>
        <p:nvSpPr>
          <p:cNvPr id="94" name="Shape 94"/>
          <p:cNvSpPr>
            <a:spLocks noGrp="1"/>
          </p:cNvSpPr>
          <p:nvPr>
            <p:ph type="body" sz="quarter" idx="1"/>
          </p:nvPr>
        </p:nvSpPr>
        <p:spPr>
          <a:prstGeom prst="rect">
            <a:avLst/>
          </a:prstGeom>
        </p:spPr>
        <p:txBody>
          <a:bodyPr/>
          <a:lstStyle/>
          <a:p>
            <a:r>
              <a:rPr dirty="0"/>
              <a:t>- Defense, health care, roads, schools, taxes to pay for everything!</a:t>
            </a:r>
          </a:p>
        </p:txBody>
      </p:sp>
    </p:spTree>
    <p:extLst>
      <p:ext uri="{BB962C8B-B14F-4D97-AF65-F5344CB8AC3E}">
        <p14:creationId xmlns:p14="http://schemas.microsoft.com/office/powerpoint/2010/main" val="224130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endParaRPr dirty="0"/>
          </a:p>
        </p:txBody>
      </p:sp>
      <p:sp>
        <p:nvSpPr>
          <p:cNvPr id="94" name="Shape 94"/>
          <p:cNvSpPr>
            <a:spLocks noGrp="1"/>
          </p:cNvSpPr>
          <p:nvPr>
            <p:ph type="body" sz="quarter" idx="1"/>
          </p:nvPr>
        </p:nvSpPr>
        <p:spPr>
          <a:prstGeom prst="rect">
            <a:avLst/>
          </a:prstGeom>
        </p:spPr>
        <p:txBody>
          <a:bodyPr/>
          <a:lstStyle/>
          <a:p>
            <a:r>
              <a:rPr dirty="0"/>
              <a:t>- Defense, health care, roads, schools, taxes to pay for everything!</a:t>
            </a:r>
          </a:p>
        </p:txBody>
      </p:sp>
    </p:spTree>
    <p:extLst>
      <p:ext uri="{BB962C8B-B14F-4D97-AF65-F5344CB8AC3E}">
        <p14:creationId xmlns:p14="http://schemas.microsoft.com/office/powerpoint/2010/main" val="122900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endParaRPr dirty="0"/>
          </a:p>
        </p:txBody>
      </p:sp>
      <p:sp>
        <p:nvSpPr>
          <p:cNvPr id="94" name="Shape 94"/>
          <p:cNvSpPr>
            <a:spLocks noGrp="1"/>
          </p:cNvSpPr>
          <p:nvPr>
            <p:ph type="body" sz="quarter" idx="1"/>
          </p:nvPr>
        </p:nvSpPr>
        <p:spPr>
          <a:prstGeom prst="rect">
            <a:avLst/>
          </a:prstGeom>
        </p:spPr>
        <p:txBody>
          <a:bodyPr/>
          <a:lstStyle/>
          <a:p>
            <a:r>
              <a:rPr dirty="0"/>
              <a:t>- Defense, health care, roads, schools, taxes to pay for everything!</a:t>
            </a:r>
          </a:p>
        </p:txBody>
      </p:sp>
    </p:spTree>
    <p:extLst>
      <p:ext uri="{BB962C8B-B14F-4D97-AF65-F5344CB8AC3E}">
        <p14:creationId xmlns:p14="http://schemas.microsoft.com/office/powerpoint/2010/main" val="51808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endParaRPr dirty="0"/>
          </a:p>
        </p:txBody>
      </p:sp>
      <p:sp>
        <p:nvSpPr>
          <p:cNvPr id="94" name="Shape 94"/>
          <p:cNvSpPr>
            <a:spLocks noGrp="1"/>
          </p:cNvSpPr>
          <p:nvPr>
            <p:ph type="body" sz="quarter" idx="1"/>
          </p:nvPr>
        </p:nvSpPr>
        <p:spPr>
          <a:prstGeom prst="rect">
            <a:avLst/>
          </a:prstGeom>
        </p:spPr>
        <p:txBody>
          <a:bodyPr/>
          <a:lstStyle/>
          <a:p>
            <a:r>
              <a:rPr dirty="0"/>
              <a:t>- Defense, health care, roads, schools, taxes to pay for everything!</a:t>
            </a:r>
          </a:p>
        </p:txBody>
      </p:sp>
    </p:spTree>
    <p:extLst>
      <p:ext uri="{BB962C8B-B14F-4D97-AF65-F5344CB8AC3E}">
        <p14:creationId xmlns:p14="http://schemas.microsoft.com/office/powerpoint/2010/main" val="324245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endParaRPr dirty="0"/>
          </a:p>
        </p:txBody>
      </p:sp>
      <p:sp>
        <p:nvSpPr>
          <p:cNvPr id="94" name="Shape 94"/>
          <p:cNvSpPr>
            <a:spLocks noGrp="1"/>
          </p:cNvSpPr>
          <p:nvPr>
            <p:ph type="body" sz="quarter" idx="1"/>
          </p:nvPr>
        </p:nvSpPr>
        <p:spPr>
          <a:prstGeom prst="rect">
            <a:avLst/>
          </a:prstGeom>
        </p:spPr>
        <p:txBody>
          <a:bodyPr/>
          <a:lstStyle/>
          <a:p>
            <a:r>
              <a:rPr dirty="0"/>
              <a:t>- Defense, health care, roads, schools, taxes to pay for everything!</a:t>
            </a:r>
          </a:p>
        </p:txBody>
      </p:sp>
    </p:spTree>
    <p:extLst>
      <p:ext uri="{BB962C8B-B14F-4D97-AF65-F5344CB8AC3E}">
        <p14:creationId xmlns:p14="http://schemas.microsoft.com/office/powerpoint/2010/main" val="297205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endParaRPr dirty="0"/>
          </a:p>
        </p:txBody>
      </p:sp>
      <p:sp>
        <p:nvSpPr>
          <p:cNvPr id="94" name="Shape 94"/>
          <p:cNvSpPr>
            <a:spLocks noGrp="1"/>
          </p:cNvSpPr>
          <p:nvPr>
            <p:ph type="body" sz="quarter" idx="1"/>
          </p:nvPr>
        </p:nvSpPr>
        <p:spPr>
          <a:prstGeom prst="rect">
            <a:avLst/>
          </a:prstGeom>
        </p:spPr>
        <p:txBody>
          <a:bodyPr/>
          <a:lstStyle/>
          <a:p>
            <a:r>
              <a:rPr dirty="0"/>
              <a:t>- Defense, health care, roads, schools, taxes to pay for everything!</a:t>
            </a:r>
          </a:p>
        </p:txBody>
      </p:sp>
    </p:spTree>
    <p:extLst>
      <p:ext uri="{BB962C8B-B14F-4D97-AF65-F5344CB8AC3E}">
        <p14:creationId xmlns:p14="http://schemas.microsoft.com/office/powerpoint/2010/main" val="2011104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endParaRPr dirty="0"/>
          </a:p>
        </p:txBody>
      </p:sp>
      <p:sp>
        <p:nvSpPr>
          <p:cNvPr id="94" name="Shape 94"/>
          <p:cNvSpPr>
            <a:spLocks noGrp="1"/>
          </p:cNvSpPr>
          <p:nvPr>
            <p:ph type="body" sz="quarter" idx="1"/>
          </p:nvPr>
        </p:nvSpPr>
        <p:spPr>
          <a:prstGeom prst="rect">
            <a:avLst/>
          </a:prstGeom>
        </p:spPr>
        <p:txBody>
          <a:bodyPr/>
          <a:lstStyle/>
          <a:p>
            <a:r>
              <a:rPr dirty="0"/>
              <a:t>- Defense, health care, roads, schools, taxes to pay for everything!</a:t>
            </a:r>
          </a:p>
        </p:txBody>
      </p:sp>
    </p:spTree>
    <p:extLst>
      <p:ext uri="{BB962C8B-B14F-4D97-AF65-F5344CB8AC3E}">
        <p14:creationId xmlns:p14="http://schemas.microsoft.com/office/powerpoint/2010/main" val="270710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endParaRPr dirty="0"/>
          </a:p>
        </p:txBody>
      </p:sp>
      <p:sp>
        <p:nvSpPr>
          <p:cNvPr id="94" name="Shape 94"/>
          <p:cNvSpPr>
            <a:spLocks noGrp="1"/>
          </p:cNvSpPr>
          <p:nvPr>
            <p:ph type="body" sz="quarter" idx="1"/>
          </p:nvPr>
        </p:nvSpPr>
        <p:spPr>
          <a:prstGeom prst="rect">
            <a:avLst/>
          </a:prstGeom>
        </p:spPr>
        <p:txBody>
          <a:bodyPr/>
          <a:lstStyle/>
          <a:p>
            <a:r>
              <a:rPr dirty="0"/>
              <a:t>- Defense, health care, roads, schools, taxes to pay for everything!</a:t>
            </a:r>
          </a:p>
        </p:txBody>
      </p:sp>
    </p:spTree>
    <p:extLst>
      <p:ext uri="{BB962C8B-B14F-4D97-AF65-F5344CB8AC3E}">
        <p14:creationId xmlns:p14="http://schemas.microsoft.com/office/powerpoint/2010/main" val="382408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1" name="image.png" descr="image.png"/>
          <p:cNvPicPr>
            <a:picLocks noChangeAspect="1"/>
          </p:cNvPicPr>
          <p:nvPr/>
        </p:nvPicPr>
        <p:blipFill>
          <a:blip r:embed="rId2"/>
          <a:stretch>
            <a:fillRect/>
          </a:stretch>
        </p:blipFill>
        <p:spPr>
          <a:xfrm>
            <a:off x="685800" y="1346200"/>
            <a:ext cx="7785100" cy="88900"/>
          </a:xfrm>
          <a:prstGeom prst="rect">
            <a:avLst/>
          </a:prstGeom>
          <a:ln w="12700">
            <a:miter lim="400000"/>
          </a:ln>
        </p:spPr>
      </p:pic>
      <p:pic>
        <p:nvPicPr>
          <p:cNvPr id="22" name="image.png" descr="image.png"/>
          <p:cNvPicPr>
            <a:picLocks noChangeAspect="1"/>
          </p:cNvPicPr>
          <p:nvPr/>
        </p:nvPicPr>
        <p:blipFill>
          <a:blip r:embed="rId3"/>
          <a:stretch>
            <a:fillRect/>
          </a:stretch>
        </p:blipFill>
        <p:spPr>
          <a:xfrm>
            <a:off x="685800" y="4279900"/>
            <a:ext cx="7785100" cy="88900"/>
          </a:xfrm>
          <a:prstGeom prst="rect">
            <a:avLst/>
          </a:prstGeom>
          <a:ln w="12700">
            <a:miter lim="400000"/>
          </a:ln>
        </p:spPr>
      </p:pic>
      <p:pic>
        <p:nvPicPr>
          <p:cNvPr id="23" name="image.png" descr="image.png"/>
          <p:cNvPicPr>
            <a:picLocks noChangeAspect="1"/>
          </p:cNvPicPr>
          <p:nvPr/>
        </p:nvPicPr>
        <p:blipFill>
          <a:blip r:embed="rId4"/>
          <a:stretch>
            <a:fillRect/>
          </a:stretch>
        </p:blipFill>
        <p:spPr>
          <a:xfrm>
            <a:off x="673100" y="1473200"/>
            <a:ext cx="7785100" cy="2755900"/>
          </a:xfrm>
          <a:prstGeom prst="rect">
            <a:avLst/>
          </a:prstGeom>
          <a:ln w="12700">
            <a:miter lim="400000"/>
          </a:ln>
        </p:spPr>
      </p:pic>
      <p:grpSp>
        <p:nvGrpSpPr>
          <p:cNvPr id="26" name="Group"/>
          <p:cNvGrpSpPr/>
          <p:nvPr/>
        </p:nvGrpSpPr>
        <p:grpSpPr>
          <a:xfrm>
            <a:off x="7226299" y="4089399"/>
            <a:ext cx="927102" cy="927101"/>
            <a:chOff x="0" y="0"/>
            <a:chExt cx="927100" cy="927100"/>
          </a:xfrm>
        </p:grpSpPr>
        <p:pic>
          <p:nvPicPr>
            <p:cNvPr id="24" name="image.png" descr="image.png"/>
            <p:cNvPicPr>
              <a:picLocks noChangeAspect="1"/>
            </p:cNvPicPr>
            <p:nvPr/>
          </p:nvPicPr>
          <p:blipFill>
            <a:blip r:embed="rId5"/>
            <a:stretch>
              <a:fillRect/>
            </a:stretch>
          </p:blipFill>
          <p:spPr>
            <a:xfrm>
              <a:off x="0" y="0"/>
              <a:ext cx="927101" cy="927101"/>
            </a:xfrm>
            <a:prstGeom prst="rect">
              <a:avLst/>
            </a:prstGeom>
            <a:ln w="12700" cap="flat">
              <a:noFill/>
              <a:miter lim="400000"/>
            </a:ln>
            <a:effectLst/>
          </p:spPr>
        </p:pic>
        <p:sp>
          <p:nvSpPr>
            <p:cNvPr id="25" name="Oval"/>
            <p:cNvSpPr/>
            <p:nvPr/>
          </p:nvSpPr>
          <p:spPr>
            <a:xfrm>
              <a:off x="100012" y="109538"/>
              <a:ext cx="730251" cy="730250"/>
            </a:xfrm>
            <a:prstGeom prst="ellipse">
              <a:avLst/>
            </a:prstGeom>
            <a:noFill/>
            <a:ln w="25400" cap="flat">
              <a:solidFill>
                <a:srgbClr val="FFFFFF"/>
              </a:solidFill>
              <a:prstDash val="solid"/>
              <a:round/>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endParaRPr dirty="0"/>
            </a:p>
          </p:txBody>
        </p:sp>
      </p:grpSp>
      <p:sp>
        <p:nvSpPr>
          <p:cNvPr id="27" name="Slide Number"/>
          <p:cNvSpPr txBox="1">
            <a:spLocks noGrp="1"/>
          </p:cNvSpPr>
          <p:nvPr>
            <p:ph type="sldNum" sz="quarter" idx="2"/>
          </p:nvPr>
        </p:nvSpPr>
        <p:spPr>
          <a:xfrm>
            <a:off x="7415381" y="4321368"/>
            <a:ext cx="552113" cy="452052"/>
          </a:xfrm>
          <a:prstGeom prst="rect">
            <a:avLst/>
          </a:prstGeom>
        </p:spPr>
        <p:txBody>
          <a:bodyPr/>
          <a:lstStyle>
            <a:lvl1pPr>
              <a:defRPr sz="2800"/>
            </a:lvl1p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34" name="image.png" descr="image.png"/>
          <p:cNvPicPr>
            <a:picLocks noChangeAspect="1"/>
          </p:cNvPicPr>
          <p:nvPr/>
        </p:nvPicPr>
        <p:blipFill>
          <a:blip r:embed="rId2"/>
          <a:stretch>
            <a:fillRect/>
          </a:stretch>
        </p:blipFill>
        <p:spPr>
          <a:xfrm>
            <a:off x="0" y="4902200"/>
            <a:ext cx="9144000" cy="1955800"/>
          </a:xfrm>
          <a:prstGeom prst="rect">
            <a:avLst/>
          </a:prstGeom>
          <a:ln w="12700">
            <a:miter lim="400000"/>
          </a:ln>
        </p:spPr>
      </p:pic>
      <p:grpSp>
        <p:nvGrpSpPr>
          <p:cNvPr id="37" name="Group"/>
          <p:cNvGrpSpPr/>
          <p:nvPr/>
        </p:nvGrpSpPr>
        <p:grpSpPr>
          <a:xfrm>
            <a:off x="622299" y="2412999"/>
            <a:ext cx="927101" cy="927101"/>
            <a:chOff x="0" y="0"/>
            <a:chExt cx="927100" cy="927100"/>
          </a:xfrm>
        </p:grpSpPr>
        <p:pic>
          <p:nvPicPr>
            <p:cNvPr id="35" name="image.png" descr="image.png"/>
            <p:cNvPicPr>
              <a:picLocks noChangeAspect="1"/>
            </p:cNvPicPr>
            <p:nvPr/>
          </p:nvPicPr>
          <p:blipFill>
            <a:blip r:embed="rId3"/>
            <a:stretch>
              <a:fillRect/>
            </a:stretch>
          </p:blipFill>
          <p:spPr>
            <a:xfrm>
              <a:off x="0" y="0"/>
              <a:ext cx="927101" cy="927101"/>
            </a:xfrm>
            <a:prstGeom prst="rect">
              <a:avLst/>
            </a:prstGeom>
            <a:ln w="12700" cap="flat">
              <a:noFill/>
              <a:miter lim="400000"/>
            </a:ln>
            <a:effectLst/>
          </p:spPr>
        </p:pic>
        <p:sp>
          <p:nvSpPr>
            <p:cNvPr id="36" name="Oval"/>
            <p:cNvSpPr/>
            <p:nvPr/>
          </p:nvSpPr>
          <p:spPr>
            <a:xfrm>
              <a:off x="103188" y="109538"/>
              <a:ext cx="730251" cy="730250"/>
            </a:xfrm>
            <a:prstGeom prst="ellipse">
              <a:avLst/>
            </a:prstGeom>
            <a:noFill/>
            <a:ln w="25400" cap="flat">
              <a:solidFill>
                <a:srgbClr val="FFFFFF"/>
              </a:solidFill>
              <a:prstDash val="solid"/>
              <a:round/>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endParaRPr dirty="0"/>
            </a:p>
          </p:txBody>
        </p:sp>
      </p:grpSp>
      <p:sp>
        <p:nvSpPr>
          <p:cNvPr id="38" name="Title Text"/>
          <p:cNvSpPr txBox="1">
            <a:spLocks noGrp="1"/>
          </p:cNvSpPr>
          <p:nvPr>
            <p:ph type="title"/>
          </p:nvPr>
        </p:nvSpPr>
        <p:spPr>
          <a:xfrm>
            <a:off x="685800" y="484187"/>
            <a:ext cx="7772400" cy="1609726"/>
          </a:xfrm>
          <a:prstGeom prst="rect">
            <a:avLst/>
          </a:prstGeom>
        </p:spPr>
        <p:txBody>
          <a:bodyPr>
            <a:normAutofit/>
          </a:bodyPr>
          <a:lstStyle/>
          <a:p>
            <a:r>
              <a:t>Title Text</a:t>
            </a:r>
          </a:p>
        </p:txBody>
      </p:sp>
      <p:sp>
        <p:nvSpPr>
          <p:cNvPr id="39" name="Body Level One…"/>
          <p:cNvSpPr txBox="1">
            <a:spLocks noGrp="1"/>
          </p:cNvSpPr>
          <p:nvPr>
            <p:ph type="body" idx="1"/>
          </p:nvPr>
        </p:nvSpPr>
        <p:spPr>
          <a:xfrm>
            <a:off x="685800" y="2120900"/>
            <a:ext cx="7772400" cy="40513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xfrm>
            <a:off x="815349" y="2642587"/>
            <a:ext cx="552114" cy="452051"/>
          </a:xfrm>
          <a:prstGeom prst="rect">
            <a:avLst/>
          </a:prstGeom>
        </p:spPr>
        <p:txBody>
          <a:bodyPr/>
          <a:lstStyle>
            <a:lvl1pPr>
              <a:defRPr sz="2800"/>
            </a:lvl1p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47" name="image.png" descr="image.png"/>
          <p:cNvPicPr>
            <a:picLocks noChangeAspect="1"/>
          </p:cNvPicPr>
          <p:nvPr/>
        </p:nvPicPr>
        <p:blipFill>
          <a:blip r:embed="rId2"/>
          <a:stretch>
            <a:fillRect/>
          </a:stretch>
        </p:blipFill>
        <p:spPr>
          <a:xfrm>
            <a:off x="6210300" y="0"/>
            <a:ext cx="2933700" cy="6858000"/>
          </a:xfrm>
          <a:prstGeom prst="rect">
            <a:avLst/>
          </a:prstGeom>
          <a:ln w="12700">
            <a:miter lim="400000"/>
          </a:ln>
        </p:spPr>
      </p:pic>
      <p:grpSp>
        <p:nvGrpSpPr>
          <p:cNvPr id="50" name="Group"/>
          <p:cNvGrpSpPr/>
          <p:nvPr/>
        </p:nvGrpSpPr>
        <p:grpSpPr>
          <a:xfrm>
            <a:off x="8521699" y="6248399"/>
            <a:ext cx="406402" cy="406402"/>
            <a:chOff x="0" y="0"/>
            <a:chExt cx="406400" cy="406400"/>
          </a:xfrm>
        </p:grpSpPr>
        <p:pic>
          <p:nvPicPr>
            <p:cNvPr id="48" name="image.png" descr="image.png"/>
            <p:cNvPicPr>
              <a:picLocks noChangeAspect="1"/>
            </p:cNvPicPr>
            <p:nvPr/>
          </p:nvPicPr>
          <p:blipFill>
            <a:blip r:embed="rId3"/>
            <a:stretch>
              <a:fillRect/>
            </a:stretch>
          </p:blipFill>
          <p:spPr>
            <a:xfrm>
              <a:off x="0" y="0"/>
              <a:ext cx="406401" cy="406401"/>
            </a:xfrm>
            <a:prstGeom prst="rect">
              <a:avLst/>
            </a:prstGeom>
            <a:ln w="12700" cap="flat">
              <a:noFill/>
              <a:miter lim="400000"/>
            </a:ln>
            <a:effectLst/>
          </p:spPr>
        </p:pic>
        <p:sp>
          <p:nvSpPr>
            <p:cNvPr id="49" name="Circle"/>
            <p:cNvSpPr/>
            <p:nvPr/>
          </p:nvSpPr>
          <p:spPr>
            <a:xfrm>
              <a:off x="38100" y="42863"/>
              <a:ext cx="319089" cy="320676"/>
            </a:xfrm>
            <a:prstGeom prst="ellipse">
              <a:avLst/>
            </a:prstGeom>
            <a:noFill/>
            <a:ln w="12700" cap="flat">
              <a:solidFill>
                <a:srgbClr val="FFFFFF"/>
              </a:solidFill>
              <a:prstDash val="solid"/>
              <a:round/>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endParaRPr dirty="0"/>
            </a:p>
          </p:txBody>
        </p:sp>
      </p:grpSp>
      <p:sp>
        <p:nvSpPr>
          <p:cNvPr id="51" name="Title Text"/>
          <p:cNvSpPr txBox="1">
            <a:spLocks noGrp="1"/>
          </p:cNvSpPr>
          <p:nvPr>
            <p:ph type="title"/>
          </p:nvPr>
        </p:nvSpPr>
        <p:spPr>
          <a:xfrm>
            <a:off x="685800" y="484187"/>
            <a:ext cx="7772400" cy="1609726"/>
          </a:xfrm>
          <a:prstGeom prst="rect">
            <a:avLst/>
          </a:prstGeom>
        </p:spPr>
        <p:txBody>
          <a:bodyPr>
            <a:normAutofit/>
          </a:bodyPr>
          <a:lstStyle/>
          <a:p>
            <a:r>
              <a:t>Title Text</a:t>
            </a:r>
          </a:p>
        </p:txBody>
      </p:sp>
      <p:sp>
        <p:nvSpPr>
          <p:cNvPr id="52" name="Body Level One…"/>
          <p:cNvSpPr txBox="1">
            <a:spLocks noGrp="1"/>
          </p:cNvSpPr>
          <p:nvPr>
            <p:ph type="body" idx="1"/>
          </p:nvPr>
        </p:nvSpPr>
        <p:spPr>
          <a:xfrm>
            <a:off x="685800" y="2120900"/>
            <a:ext cx="7772400" cy="40513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60" name="image.png" descr="image.png"/>
          <p:cNvPicPr>
            <a:picLocks noChangeAspect="1"/>
          </p:cNvPicPr>
          <p:nvPr/>
        </p:nvPicPr>
        <p:blipFill>
          <a:blip r:embed="rId2"/>
          <a:stretch>
            <a:fillRect/>
          </a:stretch>
        </p:blipFill>
        <p:spPr>
          <a:xfrm>
            <a:off x="6210300" y="0"/>
            <a:ext cx="2933700" cy="6858000"/>
          </a:xfrm>
          <a:prstGeom prst="rect">
            <a:avLst/>
          </a:prstGeom>
          <a:ln w="12700">
            <a:miter lim="400000"/>
          </a:ln>
        </p:spPr>
      </p:pic>
      <p:grpSp>
        <p:nvGrpSpPr>
          <p:cNvPr id="63" name="Group"/>
          <p:cNvGrpSpPr/>
          <p:nvPr/>
        </p:nvGrpSpPr>
        <p:grpSpPr>
          <a:xfrm>
            <a:off x="8521699" y="6248399"/>
            <a:ext cx="406402" cy="406402"/>
            <a:chOff x="0" y="0"/>
            <a:chExt cx="406400" cy="406400"/>
          </a:xfrm>
        </p:grpSpPr>
        <p:pic>
          <p:nvPicPr>
            <p:cNvPr id="61" name="image.png" descr="image.png"/>
            <p:cNvPicPr>
              <a:picLocks noChangeAspect="1"/>
            </p:cNvPicPr>
            <p:nvPr/>
          </p:nvPicPr>
          <p:blipFill>
            <a:blip r:embed="rId3"/>
            <a:stretch>
              <a:fillRect/>
            </a:stretch>
          </p:blipFill>
          <p:spPr>
            <a:xfrm>
              <a:off x="0" y="0"/>
              <a:ext cx="406401" cy="406401"/>
            </a:xfrm>
            <a:prstGeom prst="rect">
              <a:avLst/>
            </a:prstGeom>
            <a:ln w="12700" cap="flat">
              <a:noFill/>
              <a:miter lim="400000"/>
            </a:ln>
            <a:effectLst/>
          </p:spPr>
        </p:pic>
        <p:sp>
          <p:nvSpPr>
            <p:cNvPr id="62" name="Circle"/>
            <p:cNvSpPr/>
            <p:nvPr/>
          </p:nvSpPr>
          <p:spPr>
            <a:xfrm>
              <a:off x="38100" y="42863"/>
              <a:ext cx="319089" cy="320676"/>
            </a:xfrm>
            <a:prstGeom prst="ellipse">
              <a:avLst/>
            </a:prstGeom>
            <a:noFill/>
            <a:ln w="12700" cap="flat">
              <a:solidFill>
                <a:srgbClr val="FFFFFF"/>
              </a:solidFill>
              <a:prstDash val="solid"/>
              <a:round/>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endParaRPr dirty="0"/>
            </a:p>
          </p:txBody>
        </p:sp>
      </p:grpSp>
      <p:sp>
        <p:nvSpPr>
          <p:cNvPr id="64" name="Title Text"/>
          <p:cNvSpPr txBox="1">
            <a:spLocks noGrp="1"/>
          </p:cNvSpPr>
          <p:nvPr>
            <p:ph type="title"/>
          </p:nvPr>
        </p:nvSpPr>
        <p:spPr>
          <a:xfrm>
            <a:off x="685800" y="484187"/>
            <a:ext cx="7772400" cy="1609726"/>
          </a:xfrm>
          <a:prstGeom prst="rect">
            <a:avLst/>
          </a:prstGeom>
        </p:spPr>
        <p:txBody>
          <a:bodyPr>
            <a:normAutofit/>
          </a:bodyPr>
          <a:lstStyle/>
          <a:p>
            <a:r>
              <a:t>Title Text</a:t>
            </a:r>
          </a:p>
        </p:txBody>
      </p:sp>
      <p:sp>
        <p:nvSpPr>
          <p:cNvPr id="65" name="Body Level One…"/>
          <p:cNvSpPr txBox="1">
            <a:spLocks noGrp="1"/>
          </p:cNvSpPr>
          <p:nvPr>
            <p:ph type="body" idx="1"/>
          </p:nvPr>
        </p:nvSpPr>
        <p:spPr>
          <a:xfrm>
            <a:off x="685800" y="2120900"/>
            <a:ext cx="7772400" cy="40513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p:cNvGrpSpPr/>
          <p:nvPr/>
        </p:nvGrpSpPr>
        <p:grpSpPr>
          <a:xfrm>
            <a:off x="8521699" y="6248399"/>
            <a:ext cx="406402" cy="406402"/>
            <a:chOff x="0" y="0"/>
            <a:chExt cx="406400" cy="406400"/>
          </a:xfrm>
        </p:grpSpPr>
        <p:pic>
          <p:nvPicPr>
            <p:cNvPr id="2" name="image.png" descr="image.png"/>
            <p:cNvPicPr>
              <a:picLocks noChangeAspect="1"/>
            </p:cNvPicPr>
            <p:nvPr/>
          </p:nvPicPr>
          <p:blipFill>
            <a:blip r:embed="rId7"/>
            <a:stretch>
              <a:fillRect/>
            </a:stretch>
          </p:blipFill>
          <p:spPr>
            <a:xfrm>
              <a:off x="0" y="0"/>
              <a:ext cx="406401" cy="406401"/>
            </a:xfrm>
            <a:prstGeom prst="rect">
              <a:avLst/>
            </a:prstGeom>
            <a:ln w="12700" cap="flat">
              <a:noFill/>
              <a:miter lim="400000"/>
            </a:ln>
            <a:effectLst/>
          </p:spPr>
        </p:pic>
        <p:sp>
          <p:nvSpPr>
            <p:cNvPr id="3" name="Circle"/>
            <p:cNvSpPr/>
            <p:nvPr/>
          </p:nvSpPr>
          <p:spPr>
            <a:xfrm>
              <a:off x="38100" y="42863"/>
              <a:ext cx="319089" cy="320676"/>
            </a:xfrm>
            <a:prstGeom prst="ellipse">
              <a:avLst/>
            </a:prstGeom>
            <a:noFill/>
            <a:ln w="12700" cap="flat">
              <a:solidFill>
                <a:srgbClr val="FFFFFF"/>
              </a:solidFill>
              <a:prstDash val="solid"/>
              <a:round/>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endParaRPr dirty="0"/>
            </a:p>
          </p:txBody>
        </p:sp>
      </p:grpSp>
      <p:sp>
        <p:nvSpPr>
          <p:cNvPr id="5" name="Title Text"/>
          <p:cNvSpPr txBox="1">
            <a:spLocks noGrp="1"/>
          </p:cNvSpPr>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6"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8583247" y="6340488"/>
            <a:ext cx="280131" cy="228574"/>
          </a:xfrm>
          <a:prstGeom prst="rect">
            <a:avLst/>
          </a:prstGeom>
          <a:ln w="12700">
            <a:miter lim="400000"/>
          </a:ln>
        </p:spPr>
        <p:txBody>
          <a:bodyPr wrap="none" lIns="45719" rIns="45719" anchor="ctr">
            <a:spAutoFit/>
          </a:bodyPr>
          <a:lstStyle>
            <a:lvl1pPr algn="ctr">
              <a:defRPr sz="1100">
                <a:solidFill>
                  <a:srgbClr val="FFFFFF"/>
                </a:solidFill>
                <a:latin typeface="Rockwell Bold"/>
                <a:ea typeface="Rockwell Bold"/>
                <a:cs typeface="Rockwell Bold"/>
                <a:sym typeface="Rockwell Bold"/>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000000"/>
          </a:solidFill>
          <a:uFillTx/>
          <a:latin typeface="Rockwell Condensed"/>
          <a:ea typeface="Rockwell Condensed"/>
          <a:cs typeface="Rockwell Condensed"/>
          <a:sym typeface="Rockwell Condensed"/>
        </a:defRPr>
      </a:lvl1pPr>
      <a:lvl2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000000"/>
          </a:solidFill>
          <a:uFillTx/>
          <a:latin typeface="Rockwell Condensed"/>
          <a:ea typeface="Rockwell Condensed"/>
          <a:cs typeface="Rockwell Condensed"/>
          <a:sym typeface="Rockwell Condensed"/>
        </a:defRPr>
      </a:lvl2pPr>
      <a:lvl3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000000"/>
          </a:solidFill>
          <a:uFillTx/>
          <a:latin typeface="Rockwell Condensed"/>
          <a:ea typeface="Rockwell Condensed"/>
          <a:cs typeface="Rockwell Condensed"/>
          <a:sym typeface="Rockwell Condensed"/>
        </a:defRPr>
      </a:lvl3pPr>
      <a:lvl4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000000"/>
          </a:solidFill>
          <a:uFillTx/>
          <a:latin typeface="Rockwell Condensed"/>
          <a:ea typeface="Rockwell Condensed"/>
          <a:cs typeface="Rockwell Condensed"/>
          <a:sym typeface="Rockwell Condensed"/>
        </a:defRPr>
      </a:lvl4pPr>
      <a:lvl5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000000"/>
          </a:solidFill>
          <a:uFillTx/>
          <a:latin typeface="Rockwell Condensed"/>
          <a:ea typeface="Rockwell Condensed"/>
          <a:cs typeface="Rockwell Condensed"/>
          <a:sym typeface="Rockwell Condensed"/>
        </a:defRPr>
      </a:lvl5pPr>
      <a:lvl6pPr marL="0" marR="0" indent="457200" algn="l" defTabSz="914400" rtl="0" latinLnBrk="0">
        <a:lnSpc>
          <a:spcPct val="90000"/>
        </a:lnSpc>
        <a:spcBef>
          <a:spcPts val="0"/>
        </a:spcBef>
        <a:spcAft>
          <a:spcPts val="0"/>
        </a:spcAft>
        <a:buClrTx/>
        <a:buSzTx/>
        <a:buFontTx/>
        <a:buNone/>
        <a:tabLst/>
        <a:defRPr sz="4200" b="0" i="0" u="none" strike="noStrike" cap="none" spc="0" baseline="0">
          <a:solidFill>
            <a:srgbClr val="000000"/>
          </a:solidFill>
          <a:uFillTx/>
          <a:latin typeface="Rockwell Condensed"/>
          <a:ea typeface="Rockwell Condensed"/>
          <a:cs typeface="Rockwell Condensed"/>
          <a:sym typeface="Rockwell Condensed"/>
        </a:defRPr>
      </a:lvl6pPr>
      <a:lvl7pPr marL="0" marR="0" indent="914400" algn="l" defTabSz="914400" rtl="0" latinLnBrk="0">
        <a:lnSpc>
          <a:spcPct val="90000"/>
        </a:lnSpc>
        <a:spcBef>
          <a:spcPts val="0"/>
        </a:spcBef>
        <a:spcAft>
          <a:spcPts val="0"/>
        </a:spcAft>
        <a:buClrTx/>
        <a:buSzTx/>
        <a:buFontTx/>
        <a:buNone/>
        <a:tabLst/>
        <a:defRPr sz="4200" b="0" i="0" u="none" strike="noStrike" cap="none" spc="0" baseline="0">
          <a:solidFill>
            <a:srgbClr val="000000"/>
          </a:solidFill>
          <a:uFillTx/>
          <a:latin typeface="Rockwell Condensed"/>
          <a:ea typeface="Rockwell Condensed"/>
          <a:cs typeface="Rockwell Condensed"/>
          <a:sym typeface="Rockwell Condensed"/>
        </a:defRPr>
      </a:lvl7pPr>
      <a:lvl8pPr marL="0" marR="0" indent="1371600" algn="l" defTabSz="914400" rtl="0" latinLnBrk="0">
        <a:lnSpc>
          <a:spcPct val="90000"/>
        </a:lnSpc>
        <a:spcBef>
          <a:spcPts val="0"/>
        </a:spcBef>
        <a:spcAft>
          <a:spcPts val="0"/>
        </a:spcAft>
        <a:buClrTx/>
        <a:buSzTx/>
        <a:buFontTx/>
        <a:buNone/>
        <a:tabLst/>
        <a:defRPr sz="4200" b="0" i="0" u="none" strike="noStrike" cap="none" spc="0" baseline="0">
          <a:solidFill>
            <a:srgbClr val="000000"/>
          </a:solidFill>
          <a:uFillTx/>
          <a:latin typeface="Rockwell Condensed"/>
          <a:ea typeface="Rockwell Condensed"/>
          <a:cs typeface="Rockwell Condensed"/>
          <a:sym typeface="Rockwell Condensed"/>
        </a:defRPr>
      </a:lvl8pPr>
      <a:lvl9pPr marL="0" marR="0" indent="1828800" algn="l" defTabSz="914400" rtl="0" latinLnBrk="0">
        <a:lnSpc>
          <a:spcPct val="90000"/>
        </a:lnSpc>
        <a:spcBef>
          <a:spcPts val="0"/>
        </a:spcBef>
        <a:spcAft>
          <a:spcPts val="0"/>
        </a:spcAft>
        <a:buClrTx/>
        <a:buSzTx/>
        <a:buFontTx/>
        <a:buNone/>
        <a:tabLst/>
        <a:defRPr sz="4200" b="0" i="0" u="none" strike="noStrike" cap="none" spc="0" baseline="0">
          <a:solidFill>
            <a:srgbClr val="000000"/>
          </a:solidFill>
          <a:uFillTx/>
          <a:latin typeface="Rockwell Condensed"/>
          <a:ea typeface="Rockwell Condensed"/>
          <a:cs typeface="Rockwell Condensed"/>
          <a:sym typeface="Rockwell Condensed"/>
        </a:defRPr>
      </a:lvl9pPr>
    </p:titleStyle>
    <p:bodyStyle>
      <a:lvl1pPr marL="182562" marR="0" indent="-182562" algn="l" defTabSz="914400" rtl="0" latinLnBrk="0">
        <a:lnSpc>
          <a:spcPct val="90000"/>
        </a:lnSpc>
        <a:spcBef>
          <a:spcPts val="1200"/>
        </a:spcBef>
        <a:spcAft>
          <a:spcPts val="0"/>
        </a:spcAft>
        <a:buClr>
          <a:srgbClr val="9E3611"/>
        </a:buClr>
        <a:buSzPct val="85000"/>
        <a:buFontTx/>
        <a:buChar char="▪"/>
        <a:tabLst/>
        <a:defRPr sz="2000" b="0" i="0" u="none" strike="noStrike" cap="none" spc="0" baseline="0">
          <a:solidFill>
            <a:srgbClr val="000000"/>
          </a:solidFill>
          <a:uFillTx/>
          <a:latin typeface="Rockwell"/>
          <a:ea typeface="Rockwell"/>
          <a:cs typeface="Rockwell"/>
          <a:sym typeface="Rockwell"/>
        </a:defRPr>
      </a:lvl1pPr>
      <a:lvl2pPr marL="477484" marR="0" indent="-202847" algn="l" defTabSz="914400" rtl="0" latinLnBrk="0">
        <a:lnSpc>
          <a:spcPct val="90000"/>
        </a:lnSpc>
        <a:spcBef>
          <a:spcPts val="1200"/>
        </a:spcBef>
        <a:spcAft>
          <a:spcPts val="0"/>
        </a:spcAft>
        <a:buClr>
          <a:srgbClr val="9E3611"/>
        </a:buClr>
        <a:buSzPct val="85000"/>
        <a:buFontTx/>
        <a:buChar char="▪"/>
        <a:tabLst/>
        <a:defRPr sz="2000" b="0" i="0" u="none" strike="noStrike" cap="none" spc="0" baseline="0">
          <a:solidFill>
            <a:srgbClr val="000000"/>
          </a:solidFill>
          <a:uFillTx/>
          <a:latin typeface="Rockwell"/>
          <a:ea typeface="Rockwell"/>
          <a:cs typeface="Rockwell"/>
          <a:sym typeface="Rockwell"/>
        </a:defRPr>
      </a:lvl2pPr>
      <a:lvl3pPr marL="775890" marR="0" indent="-228203" algn="l" defTabSz="914400" rtl="0" latinLnBrk="0">
        <a:lnSpc>
          <a:spcPct val="90000"/>
        </a:lnSpc>
        <a:spcBef>
          <a:spcPts val="1200"/>
        </a:spcBef>
        <a:spcAft>
          <a:spcPts val="0"/>
        </a:spcAft>
        <a:buClr>
          <a:srgbClr val="9E3611"/>
        </a:buClr>
        <a:buSzPct val="85000"/>
        <a:buFontTx/>
        <a:buChar char="▪"/>
        <a:tabLst/>
        <a:defRPr sz="2000" b="0" i="0" u="none" strike="noStrike" cap="none" spc="0" baseline="0">
          <a:solidFill>
            <a:srgbClr val="000000"/>
          </a:solidFill>
          <a:uFillTx/>
          <a:latin typeface="Rockwell"/>
          <a:ea typeface="Rockwell"/>
          <a:cs typeface="Rockwell"/>
          <a:sym typeface="Rockwell"/>
        </a:defRPr>
      </a:lvl3pPr>
      <a:lvl4pPr marL="1025172" marR="0" indent="-202847" algn="l" defTabSz="914400" rtl="0" latinLnBrk="0">
        <a:lnSpc>
          <a:spcPct val="90000"/>
        </a:lnSpc>
        <a:spcBef>
          <a:spcPts val="1200"/>
        </a:spcBef>
        <a:spcAft>
          <a:spcPts val="0"/>
        </a:spcAft>
        <a:buClr>
          <a:srgbClr val="9E3611"/>
        </a:buClr>
        <a:buSzPct val="85000"/>
        <a:buFontTx/>
        <a:buChar char="▪"/>
        <a:tabLst/>
        <a:defRPr sz="2000" b="0" i="0" u="none" strike="noStrike" cap="none" spc="0" baseline="0">
          <a:solidFill>
            <a:srgbClr val="000000"/>
          </a:solidFill>
          <a:uFillTx/>
          <a:latin typeface="Rockwell"/>
          <a:ea typeface="Rockwell"/>
          <a:cs typeface="Rockwell"/>
          <a:sym typeface="Rockwell"/>
        </a:defRPr>
      </a:lvl4pPr>
      <a:lvl5pPr marL="1299809" marR="0" indent="-202847" algn="l" defTabSz="914400" rtl="0" latinLnBrk="0">
        <a:lnSpc>
          <a:spcPct val="90000"/>
        </a:lnSpc>
        <a:spcBef>
          <a:spcPts val="1200"/>
        </a:spcBef>
        <a:spcAft>
          <a:spcPts val="0"/>
        </a:spcAft>
        <a:buClr>
          <a:srgbClr val="9E3611"/>
        </a:buClr>
        <a:buSzPct val="85000"/>
        <a:buFontTx/>
        <a:buChar char="▪"/>
        <a:tabLst/>
        <a:defRPr sz="2000" b="0" i="0" u="none" strike="noStrike" cap="none" spc="0" baseline="0">
          <a:solidFill>
            <a:srgbClr val="000000"/>
          </a:solidFill>
          <a:uFillTx/>
          <a:latin typeface="Rockwell"/>
          <a:ea typeface="Rockwell"/>
          <a:cs typeface="Rockwell"/>
          <a:sym typeface="Rockwell"/>
        </a:defRPr>
      </a:lvl5pPr>
      <a:lvl6pPr marL="1757009" marR="0" indent="-202847" algn="l" defTabSz="914400" rtl="0" latinLnBrk="0">
        <a:lnSpc>
          <a:spcPct val="90000"/>
        </a:lnSpc>
        <a:spcBef>
          <a:spcPts val="1200"/>
        </a:spcBef>
        <a:spcAft>
          <a:spcPts val="0"/>
        </a:spcAft>
        <a:buClr>
          <a:srgbClr val="9E3611"/>
        </a:buClr>
        <a:buSzPct val="85000"/>
        <a:buFont typeface="Wingdings"/>
        <a:buChar char=""/>
        <a:tabLst/>
        <a:defRPr sz="2000" b="0" i="0" u="none" strike="noStrike" cap="none" spc="0" baseline="0">
          <a:solidFill>
            <a:srgbClr val="000000"/>
          </a:solidFill>
          <a:uFillTx/>
          <a:latin typeface="Rockwell"/>
          <a:ea typeface="Rockwell"/>
          <a:cs typeface="Rockwell"/>
          <a:sym typeface="Rockwell"/>
        </a:defRPr>
      </a:lvl6pPr>
      <a:lvl7pPr marL="2214209" marR="0" indent="-202847" algn="l" defTabSz="914400" rtl="0" latinLnBrk="0">
        <a:lnSpc>
          <a:spcPct val="90000"/>
        </a:lnSpc>
        <a:spcBef>
          <a:spcPts val="1200"/>
        </a:spcBef>
        <a:spcAft>
          <a:spcPts val="0"/>
        </a:spcAft>
        <a:buClr>
          <a:srgbClr val="9E3611"/>
        </a:buClr>
        <a:buSzPct val="85000"/>
        <a:buFont typeface="Wingdings"/>
        <a:buChar char=""/>
        <a:tabLst/>
        <a:defRPr sz="2000" b="0" i="0" u="none" strike="noStrike" cap="none" spc="0" baseline="0">
          <a:solidFill>
            <a:srgbClr val="000000"/>
          </a:solidFill>
          <a:uFillTx/>
          <a:latin typeface="Rockwell"/>
          <a:ea typeface="Rockwell"/>
          <a:cs typeface="Rockwell"/>
          <a:sym typeface="Rockwell"/>
        </a:defRPr>
      </a:lvl7pPr>
      <a:lvl8pPr marL="2671409" marR="0" indent="-202847" algn="l" defTabSz="914400" rtl="0" latinLnBrk="0">
        <a:lnSpc>
          <a:spcPct val="90000"/>
        </a:lnSpc>
        <a:spcBef>
          <a:spcPts val="1200"/>
        </a:spcBef>
        <a:spcAft>
          <a:spcPts val="0"/>
        </a:spcAft>
        <a:buClr>
          <a:srgbClr val="9E3611"/>
        </a:buClr>
        <a:buSzPct val="85000"/>
        <a:buFont typeface="Wingdings"/>
        <a:buChar char=""/>
        <a:tabLst/>
        <a:defRPr sz="2000" b="0" i="0" u="none" strike="noStrike" cap="none" spc="0" baseline="0">
          <a:solidFill>
            <a:srgbClr val="000000"/>
          </a:solidFill>
          <a:uFillTx/>
          <a:latin typeface="Rockwell"/>
          <a:ea typeface="Rockwell"/>
          <a:cs typeface="Rockwell"/>
          <a:sym typeface="Rockwell"/>
        </a:defRPr>
      </a:lvl8pPr>
      <a:lvl9pPr marL="3128609" marR="0" indent="-202847" algn="l" defTabSz="914400" rtl="0" latinLnBrk="0">
        <a:lnSpc>
          <a:spcPct val="90000"/>
        </a:lnSpc>
        <a:spcBef>
          <a:spcPts val="1200"/>
        </a:spcBef>
        <a:spcAft>
          <a:spcPts val="0"/>
        </a:spcAft>
        <a:buClr>
          <a:srgbClr val="9E3611"/>
        </a:buClr>
        <a:buSzPct val="85000"/>
        <a:buFont typeface="Wingdings"/>
        <a:buChar char=""/>
        <a:tabLst/>
        <a:defRPr sz="2000" b="0" i="0" u="none" strike="noStrike" cap="none" spc="0" baseline="0">
          <a:solidFill>
            <a:srgbClr val="000000"/>
          </a:solidFill>
          <a:uFillTx/>
          <a:latin typeface="Rockwell"/>
          <a:ea typeface="Rockwell"/>
          <a:cs typeface="Rockwell"/>
          <a:sym typeface="Rockwell"/>
        </a:defRPr>
      </a:lvl9pPr>
    </p:bodyStyle>
    <p:otherStyle>
      <a:lvl1pPr marL="0" marR="0" indent="0" algn="ct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Rockwell Bold"/>
        </a:defRPr>
      </a:lvl1pPr>
      <a:lvl2pPr marL="0" marR="0" indent="457200" algn="ct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Rockwell Bold"/>
        </a:defRPr>
      </a:lvl2pPr>
      <a:lvl3pPr marL="0" marR="0" indent="914400" algn="ct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Rockwell Bold"/>
        </a:defRPr>
      </a:lvl3pPr>
      <a:lvl4pPr marL="0" marR="0" indent="1371600" algn="ct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Rockwell Bold"/>
        </a:defRPr>
      </a:lvl4pPr>
      <a:lvl5pPr marL="0" marR="0" indent="1828800" algn="ct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Rockwell Bold"/>
        </a:defRPr>
      </a:lvl5pPr>
      <a:lvl6pPr marL="0" marR="0" indent="0" algn="ct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Rockwell Bold"/>
        </a:defRPr>
      </a:lvl6pPr>
      <a:lvl7pPr marL="0" marR="0" indent="0" algn="ct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Rockwell Bold"/>
        </a:defRPr>
      </a:lvl7pPr>
      <a:lvl8pPr marL="0" marR="0" indent="0" algn="ct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Rockwell Bold"/>
        </a:defRPr>
      </a:lvl8pPr>
      <a:lvl9pPr marL="0" marR="0" indent="0" algn="ct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Rockwell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MAND_logo_PRINT.wmf" descr="MAND_logo_PRINT.wmf"/>
          <p:cNvPicPr>
            <a:picLocks noChangeAspect="1"/>
          </p:cNvPicPr>
          <p:nvPr/>
        </p:nvPicPr>
        <p:blipFill>
          <a:blip r:embed="rId2"/>
          <a:stretch>
            <a:fillRect/>
          </a:stretch>
        </p:blipFill>
        <p:spPr>
          <a:xfrm>
            <a:off x="914400" y="1676400"/>
            <a:ext cx="2362200" cy="2286000"/>
          </a:xfrm>
          <a:prstGeom prst="rect">
            <a:avLst/>
          </a:prstGeom>
          <a:ln w="12700">
            <a:miter lim="400000"/>
          </a:ln>
        </p:spPr>
      </p:pic>
      <p:sp>
        <p:nvSpPr>
          <p:cNvPr id="3" name="TextBox 2">
            <a:extLst>
              <a:ext uri="{FF2B5EF4-FFF2-40B4-BE49-F238E27FC236}">
                <a16:creationId xmlns:a16="http://schemas.microsoft.com/office/drawing/2014/main" id="{A9C040AA-9BB3-0847-A5D1-AA86A92953F5}"/>
              </a:ext>
            </a:extLst>
          </p:cNvPr>
          <p:cNvSpPr txBox="1"/>
          <p:nvPr/>
        </p:nvSpPr>
        <p:spPr>
          <a:xfrm flipH="1">
            <a:off x="3865417" y="5034987"/>
            <a:ext cx="4633007" cy="1508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Rockwell"/>
                <a:cs typeface="Rockwell"/>
                <a:sym typeface="Rockwell"/>
              </a:rPr>
              <a:t>MAND Policy Update &amp; Telehealth Town Hall</a:t>
            </a:r>
          </a:p>
          <a:p>
            <a:pPr marL="0" marR="0" indent="0" algn="r" defTabSz="914400" rtl="0" fontAlgn="auto" latinLnBrk="0" hangingPunct="0">
              <a:lnSpc>
                <a:spcPct val="100000"/>
              </a:lnSpc>
              <a:spcBef>
                <a:spcPts val="0"/>
              </a:spcBef>
              <a:spcAft>
                <a:spcPts val="0"/>
              </a:spcAft>
              <a:buClrTx/>
              <a:buSzTx/>
              <a:buFontTx/>
              <a:buNone/>
              <a:tabLst/>
            </a:pPr>
            <a:r>
              <a:rPr lang="en-US" sz="2000" dirty="0">
                <a:solidFill>
                  <a:srgbClr val="C00000"/>
                </a:solidFill>
                <a:latin typeface="+mn-lt"/>
              </a:rPr>
              <a:t>November 8, 2023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LEHEALTH UPDATE"/>
          <p:cNvSpPr txBox="1">
            <a:spLocks noGrp="1"/>
          </p:cNvSpPr>
          <p:nvPr>
            <p:ph type="title" idx="4294967295"/>
          </p:nvPr>
        </p:nvSpPr>
        <p:spPr>
          <a:xfrm>
            <a:off x="-1" y="320675"/>
            <a:ext cx="9144002" cy="669925"/>
          </a:xfrm>
          <a:prstGeom prst="rect">
            <a:avLst/>
          </a:prstGeom>
        </p:spPr>
        <p:txBody>
          <a:bodyPr>
            <a:normAutofit/>
          </a:bodyPr>
          <a:lstStyle>
            <a:lvl1pPr algn="ctr">
              <a:defRPr sz="3800">
                <a:solidFill>
                  <a:srgbClr val="800000"/>
                </a:solidFill>
                <a:latin typeface="+mn-lt"/>
                <a:ea typeface="+mn-ea"/>
                <a:cs typeface="+mn-cs"/>
                <a:sym typeface="Calibri"/>
              </a:defRPr>
            </a:lvl1pPr>
          </a:lstStyle>
          <a:p>
            <a:r>
              <a:rPr lang="en-US" dirty="0"/>
              <a:t>POLICYMAKING 101</a:t>
            </a:r>
            <a:endParaRPr dirty="0"/>
          </a:p>
        </p:txBody>
      </p:sp>
      <p:sp>
        <p:nvSpPr>
          <p:cNvPr id="92" name="MAND’s Board of Directors scheduled an emergency meeting on 2/6/21 to discuss hiring a lobbyist to help us advocate for coverage of and reimbursement parity for MNT as part of chronic disease management…"/>
          <p:cNvSpPr txBox="1">
            <a:spLocks noGrp="1"/>
          </p:cNvSpPr>
          <p:nvPr>
            <p:ph type="body" idx="4294967295"/>
          </p:nvPr>
        </p:nvSpPr>
        <p:spPr>
          <a:xfrm>
            <a:off x="727035" y="1295399"/>
            <a:ext cx="7705165" cy="4953002"/>
          </a:xfrm>
          <a:prstGeom prst="rect">
            <a:avLst/>
          </a:prstGeom>
        </p:spPr>
        <p:txBody>
          <a:bodyPr>
            <a:normAutofit/>
          </a:bodyPr>
          <a:lstStyle/>
          <a:p>
            <a:pPr eaLnBrk="1" hangingPunct="1">
              <a:spcAft>
                <a:spcPts val="600"/>
              </a:spcAft>
              <a:buFont typeface="Wingdings" pitchFamily="2" charset="2"/>
              <a:buChar char="§"/>
            </a:pPr>
            <a:r>
              <a:rPr lang="en-US" altLang="en-US" sz="2400" dirty="0">
                <a:solidFill>
                  <a:schemeClr val="tx1"/>
                </a:solidFill>
                <a:latin typeface="Calibri" panose="020F0502020204030204" pitchFamily="34" charset="0"/>
                <a:ea typeface="ＭＳ Ｐゴシック" panose="020B0600070205080204" pitchFamily="34" charset="-128"/>
              </a:rPr>
              <a:t>Once a bill becomes a law, a state agency is designated to create regulations to carry it out</a:t>
            </a:r>
          </a:p>
          <a:p>
            <a:pPr eaLnBrk="1" hangingPunct="1">
              <a:spcAft>
                <a:spcPts val="600"/>
              </a:spcAft>
              <a:buFont typeface="Wingdings" pitchFamily="2" charset="2"/>
              <a:buChar char="§"/>
            </a:pPr>
            <a:r>
              <a:rPr lang="en-US" altLang="en-US" sz="2400" dirty="0">
                <a:solidFill>
                  <a:schemeClr val="tx1"/>
                </a:solidFill>
                <a:latin typeface="Calibri" panose="020F0502020204030204" pitchFamily="34" charset="0"/>
                <a:ea typeface="ＭＳ Ｐゴシック" panose="020B0600070205080204" pitchFamily="34" charset="-128"/>
              </a:rPr>
              <a:t>Agencies draft regulations and solicit comments from people and organizations affected by the proposed regulations, then issue final regulations</a:t>
            </a:r>
          </a:p>
          <a:p>
            <a:pPr eaLnBrk="1" hangingPunct="1">
              <a:spcAft>
                <a:spcPts val="600"/>
              </a:spcAft>
              <a:buFont typeface="Wingdings" pitchFamily="2" charset="2"/>
              <a:buChar char="§"/>
            </a:pPr>
            <a:r>
              <a:rPr lang="en-US" altLang="en-US" sz="2400" dirty="0">
                <a:solidFill>
                  <a:schemeClr val="tx1"/>
                </a:solidFill>
                <a:latin typeface="Calibri" panose="020F0502020204030204" pitchFamily="34" charset="0"/>
                <a:ea typeface="ＭＳ Ｐゴシック" panose="020B0600070205080204" pitchFamily="34" charset="-128"/>
              </a:rPr>
              <a:t>MAND provides comments to state agencies when needed</a:t>
            </a:r>
          </a:p>
          <a:p>
            <a:pPr eaLnBrk="1" hangingPunct="1">
              <a:spcAft>
                <a:spcPts val="600"/>
              </a:spcAft>
              <a:buFont typeface="Wingdings" pitchFamily="2" charset="2"/>
              <a:buChar char="§"/>
            </a:pPr>
            <a:r>
              <a:rPr lang="en-US" altLang="en-US" sz="2400" u="sng" dirty="0">
                <a:solidFill>
                  <a:schemeClr val="tx1"/>
                </a:solidFill>
                <a:latin typeface="Calibri" panose="020F0502020204030204" pitchFamily="34" charset="0"/>
                <a:ea typeface="ＭＳ Ｐゴシック" panose="020B0600070205080204" pitchFamily="34" charset="-128"/>
              </a:rPr>
              <a:t>Key state agencies in Massachusetts</a:t>
            </a:r>
          </a:p>
          <a:p>
            <a:pPr lvl="1" eaLnBrk="1" hangingPunct="1">
              <a:spcAft>
                <a:spcPts val="600"/>
              </a:spcAft>
              <a:buFont typeface="Wingdings" pitchFamily="2" charset="2"/>
              <a:buChar char="§"/>
            </a:pPr>
            <a:r>
              <a:rPr lang="en-US" altLang="en-US" sz="2400" dirty="0">
                <a:solidFill>
                  <a:schemeClr val="tx1"/>
                </a:solidFill>
                <a:latin typeface="Calibri" panose="020F0502020204030204" pitchFamily="34" charset="0"/>
                <a:ea typeface="ＭＳ Ｐゴシック" panose="020B0600070205080204" pitchFamily="34" charset="-128"/>
              </a:rPr>
              <a:t>Bureau of Health Professions Licensure: Licensing of dietitians – oversees activities of licensed dietitians</a:t>
            </a:r>
          </a:p>
          <a:p>
            <a:pPr lvl="1" eaLnBrk="1" hangingPunct="1">
              <a:spcAft>
                <a:spcPts val="600"/>
              </a:spcAft>
              <a:buFont typeface="Wingdings" pitchFamily="2" charset="2"/>
              <a:buChar char="§"/>
            </a:pPr>
            <a:r>
              <a:rPr lang="en-US" altLang="en-US" sz="2400" dirty="0">
                <a:solidFill>
                  <a:schemeClr val="tx1"/>
                </a:solidFill>
                <a:latin typeface="Calibri" panose="020F0502020204030204" pitchFamily="34" charset="0"/>
                <a:ea typeface="ＭＳ Ｐゴシック" panose="020B0600070205080204" pitchFamily="34" charset="-128"/>
              </a:rPr>
              <a:t>Division of Insurance: Reimbursement for telehealth services – oversees all insurance-related matters</a:t>
            </a:r>
          </a:p>
        </p:txBody>
      </p:sp>
    </p:spTree>
    <p:extLst>
      <p:ext uri="{BB962C8B-B14F-4D97-AF65-F5344CB8AC3E}">
        <p14:creationId xmlns:p14="http://schemas.microsoft.com/office/powerpoint/2010/main" val="220505760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LEHEALTH UPDATE"/>
          <p:cNvSpPr txBox="1">
            <a:spLocks noGrp="1"/>
          </p:cNvSpPr>
          <p:nvPr>
            <p:ph type="title" idx="4294967295"/>
          </p:nvPr>
        </p:nvSpPr>
        <p:spPr>
          <a:xfrm>
            <a:off x="-1" y="320675"/>
            <a:ext cx="9144002" cy="669925"/>
          </a:xfrm>
          <a:prstGeom prst="rect">
            <a:avLst/>
          </a:prstGeom>
        </p:spPr>
        <p:txBody>
          <a:bodyPr>
            <a:normAutofit/>
          </a:bodyPr>
          <a:lstStyle>
            <a:lvl1pPr algn="ctr">
              <a:defRPr sz="3800">
                <a:solidFill>
                  <a:srgbClr val="800000"/>
                </a:solidFill>
                <a:latin typeface="+mn-lt"/>
                <a:ea typeface="+mn-ea"/>
                <a:cs typeface="+mn-cs"/>
                <a:sym typeface="Calibri"/>
              </a:defRPr>
            </a:lvl1pPr>
          </a:lstStyle>
          <a:p>
            <a:r>
              <a:rPr lang="en-US" dirty="0"/>
              <a:t>MAND’S TELEHEALTH BILLS</a:t>
            </a:r>
            <a:endParaRPr dirty="0"/>
          </a:p>
        </p:txBody>
      </p:sp>
      <p:sp>
        <p:nvSpPr>
          <p:cNvPr id="92" name="MAND’s Board of Directors scheduled an emergency meeting on 2/6/21 to discuss hiring a lobbyist to help us advocate for coverage of and reimbursement parity for MNT as part of chronic disease management…"/>
          <p:cNvSpPr txBox="1">
            <a:spLocks noGrp="1"/>
          </p:cNvSpPr>
          <p:nvPr>
            <p:ph type="body" idx="4294967295"/>
          </p:nvPr>
        </p:nvSpPr>
        <p:spPr>
          <a:xfrm>
            <a:off x="728767" y="1099533"/>
            <a:ext cx="8091142" cy="5301269"/>
          </a:xfrm>
          <a:prstGeom prst="rect">
            <a:avLst/>
          </a:prstGeom>
        </p:spPr>
        <p:txBody>
          <a:bodyPr>
            <a:normAutofit fontScale="92500" lnSpcReduction="10000"/>
          </a:bodyPr>
          <a:lstStyle/>
          <a:p>
            <a:pPr>
              <a:buFont typeface="Wingdings" pitchFamily="2" charset="2"/>
              <a:buChar char="§"/>
              <a:defRPr sz="2400">
                <a:latin typeface="+mn-lt"/>
                <a:ea typeface="+mn-ea"/>
                <a:cs typeface="+mn-cs"/>
                <a:sym typeface="Calibri"/>
              </a:defRPr>
            </a:pPr>
            <a:r>
              <a:rPr lang="en-US" dirty="0"/>
              <a:t>What is the status of MAND’s telehealth bills?</a:t>
            </a:r>
          </a:p>
          <a:p>
            <a:pPr lvl="1">
              <a:buFont typeface="Wingdings" pitchFamily="2" charset="2"/>
              <a:buChar char="§"/>
              <a:defRPr sz="2400">
                <a:latin typeface="+mn-lt"/>
                <a:ea typeface="+mn-ea"/>
                <a:cs typeface="+mn-cs"/>
                <a:sym typeface="Calibri"/>
              </a:defRPr>
            </a:pPr>
            <a:r>
              <a:rPr lang="en-US" dirty="0">
                <a:solidFill>
                  <a:schemeClr val="tx1">
                    <a:lumMod val="75000"/>
                    <a:lumOff val="25000"/>
                  </a:schemeClr>
                </a:solidFill>
              </a:rPr>
              <a:t>Referred to the Joint Committee on Financial Services</a:t>
            </a:r>
          </a:p>
          <a:p>
            <a:pPr lvl="1">
              <a:buFont typeface="Wingdings" pitchFamily="2" charset="2"/>
              <a:buChar char="§"/>
              <a:defRPr sz="2400">
                <a:latin typeface="+mn-lt"/>
                <a:ea typeface="+mn-ea"/>
                <a:cs typeface="+mn-cs"/>
                <a:sym typeface="Calibri"/>
              </a:defRPr>
            </a:pPr>
            <a:r>
              <a:rPr lang="en-US" dirty="0">
                <a:solidFill>
                  <a:schemeClr val="tx1">
                    <a:lumMod val="75000"/>
                    <a:lumOff val="25000"/>
                  </a:schemeClr>
                </a:solidFill>
              </a:rPr>
              <a:t>Still “in committee” along with hundreds of other bills</a:t>
            </a:r>
          </a:p>
          <a:p>
            <a:pPr>
              <a:buFont typeface="Wingdings" pitchFamily="2" charset="2"/>
              <a:buChar char="§"/>
              <a:defRPr sz="2400">
                <a:latin typeface="+mn-lt"/>
                <a:ea typeface="+mn-ea"/>
                <a:cs typeface="+mn-cs"/>
                <a:sym typeface="Calibri"/>
              </a:defRPr>
            </a:pPr>
            <a:r>
              <a:rPr lang="en-US" dirty="0"/>
              <a:t>What are our next steps?</a:t>
            </a:r>
          </a:p>
          <a:p>
            <a:pPr lvl="1">
              <a:buFont typeface="Wingdings" pitchFamily="2" charset="2"/>
              <a:buChar char="§"/>
              <a:defRPr sz="2400">
                <a:latin typeface="+mn-lt"/>
                <a:ea typeface="+mn-ea"/>
                <a:cs typeface="+mn-cs"/>
                <a:sym typeface="Calibri"/>
              </a:defRPr>
            </a:pPr>
            <a:r>
              <a:rPr lang="en-US" dirty="0">
                <a:solidFill>
                  <a:schemeClr val="tx1">
                    <a:lumMod val="75000"/>
                    <a:lumOff val="25000"/>
                  </a:schemeClr>
                </a:solidFill>
              </a:rPr>
              <a:t>MAND leadership and lobbyists are meeting with key legislators serving on other committees with jurisdiction over the legislative process, especially of health care legislation (e.g., Health Care Financial Committee, Ways and Means Committee)</a:t>
            </a:r>
            <a:endParaRPr lang="en-US" dirty="0"/>
          </a:p>
          <a:p>
            <a:pPr>
              <a:buFont typeface="Wingdings" pitchFamily="2" charset="2"/>
              <a:buChar char="§"/>
              <a:defRPr sz="2400">
                <a:latin typeface="+mn-lt"/>
                <a:ea typeface="+mn-ea"/>
                <a:cs typeface="+mn-cs"/>
                <a:sym typeface="Calibri"/>
              </a:defRPr>
            </a:pPr>
            <a:r>
              <a:rPr lang="en-US" dirty="0"/>
              <a:t>What are other policymaking avenues?</a:t>
            </a:r>
          </a:p>
          <a:p>
            <a:pPr lvl="1">
              <a:buFont typeface="Wingdings" pitchFamily="2" charset="2"/>
              <a:buChar char="§"/>
              <a:defRPr sz="2400">
                <a:latin typeface="+mn-lt"/>
                <a:ea typeface="+mn-ea"/>
                <a:cs typeface="+mn-cs"/>
                <a:sym typeface="Calibri"/>
              </a:defRPr>
            </a:pPr>
            <a:r>
              <a:rPr lang="en-US" dirty="0">
                <a:solidFill>
                  <a:schemeClr val="tx1">
                    <a:lumMod val="75000"/>
                    <a:lumOff val="25000"/>
                  </a:schemeClr>
                </a:solidFill>
              </a:rPr>
              <a:t>The Division of Insurance could issue “final regulations” to clarify the language of the current telehealth law</a:t>
            </a:r>
          </a:p>
          <a:p>
            <a:pPr>
              <a:buFont typeface="Wingdings" pitchFamily="2" charset="2"/>
              <a:buChar char="§"/>
              <a:defRPr sz="2400">
                <a:latin typeface="+mn-lt"/>
                <a:ea typeface="+mn-ea"/>
                <a:cs typeface="+mn-cs"/>
                <a:sym typeface="Calibri"/>
              </a:defRPr>
            </a:pPr>
            <a:r>
              <a:rPr lang="en-US" dirty="0"/>
              <a:t>What can you do to help us advocate?</a:t>
            </a:r>
          </a:p>
          <a:p>
            <a:pPr lvl="1">
              <a:buFont typeface="Wingdings" pitchFamily="2" charset="2"/>
              <a:buChar char="§"/>
              <a:defRPr sz="2400">
                <a:latin typeface="+mn-lt"/>
                <a:ea typeface="+mn-ea"/>
                <a:cs typeface="+mn-cs"/>
                <a:sym typeface="Calibri"/>
              </a:defRPr>
            </a:pPr>
            <a:r>
              <a:rPr lang="en-US" dirty="0">
                <a:solidFill>
                  <a:schemeClr val="tx1">
                    <a:lumMod val="75000"/>
                    <a:lumOff val="25000"/>
                  </a:schemeClr>
                </a:solidFill>
              </a:rPr>
              <a:t>You can learn who your state legislators are, what their key policy issues are, find opportunities to meet them, reach out to them</a:t>
            </a:r>
            <a:endParaRPr lang="en-US" dirty="0"/>
          </a:p>
        </p:txBody>
      </p:sp>
    </p:spTree>
    <p:extLst>
      <p:ext uri="{BB962C8B-B14F-4D97-AF65-F5344CB8AC3E}">
        <p14:creationId xmlns:p14="http://schemas.microsoft.com/office/powerpoint/2010/main" val="4429527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LEHEALTH UPDATE"/>
          <p:cNvSpPr txBox="1">
            <a:spLocks noGrp="1"/>
          </p:cNvSpPr>
          <p:nvPr>
            <p:ph type="title" idx="4294967295"/>
          </p:nvPr>
        </p:nvSpPr>
        <p:spPr>
          <a:xfrm>
            <a:off x="-1" y="320675"/>
            <a:ext cx="9144002" cy="669925"/>
          </a:xfrm>
          <a:prstGeom prst="rect">
            <a:avLst/>
          </a:prstGeom>
        </p:spPr>
        <p:txBody>
          <a:bodyPr>
            <a:normAutofit/>
          </a:bodyPr>
          <a:lstStyle>
            <a:lvl1pPr algn="ctr">
              <a:defRPr sz="3800">
                <a:solidFill>
                  <a:srgbClr val="800000"/>
                </a:solidFill>
                <a:latin typeface="+mn-lt"/>
                <a:ea typeface="+mn-ea"/>
                <a:cs typeface="+mn-cs"/>
                <a:sym typeface="Calibri"/>
              </a:defRPr>
            </a:lvl1pPr>
          </a:lstStyle>
          <a:p>
            <a:r>
              <a:rPr lang="en-US" dirty="0"/>
              <a:t>MORE INFO &amp; RESOURCES</a:t>
            </a:r>
            <a:endParaRPr dirty="0"/>
          </a:p>
        </p:txBody>
      </p:sp>
      <p:sp>
        <p:nvSpPr>
          <p:cNvPr id="92" name="MAND’s Board of Directors scheduled an emergency meeting on 2/6/21 to discuss hiring a lobbyist to help us advocate for coverage of and reimbursement parity for MNT as part of chronic disease management…"/>
          <p:cNvSpPr txBox="1">
            <a:spLocks noGrp="1"/>
          </p:cNvSpPr>
          <p:nvPr>
            <p:ph type="body" idx="4294967295"/>
          </p:nvPr>
        </p:nvSpPr>
        <p:spPr>
          <a:xfrm>
            <a:off x="1456915" y="1296363"/>
            <a:ext cx="6223106" cy="5055766"/>
          </a:xfrm>
          <a:prstGeom prst="rect">
            <a:avLst/>
          </a:prstGeom>
        </p:spPr>
        <p:txBody>
          <a:bodyPr>
            <a:normAutofit/>
          </a:bodyPr>
          <a:lstStyle/>
          <a:p>
            <a:pPr marL="0" indent="0">
              <a:buNone/>
              <a:defRPr sz="2400">
                <a:latin typeface="+mn-lt"/>
                <a:ea typeface="+mn-ea"/>
                <a:cs typeface="+mn-cs"/>
                <a:sym typeface="Calibri"/>
              </a:defRPr>
            </a:pPr>
            <a:r>
              <a:rPr lang="en-US" sz="2200" dirty="0"/>
              <a:t>https://</a:t>
            </a:r>
            <a:r>
              <a:rPr lang="en-US" sz="2200" dirty="0" err="1"/>
              <a:t>www.mass.gov</a:t>
            </a:r>
            <a:r>
              <a:rPr lang="en-US" sz="2200" dirty="0"/>
              <a:t>/orgs/division-of-insurance</a:t>
            </a:r>
          </a:p>
          <a:p>
            <a:pPr marL="0" indent="0">
              <a:buNone/>
              <a:defRPr sz="2400">
                <a:latin typeface="+mn-lt"/>
                <a:ea typeface="+mn-ea"/>
                <a:cs typeface="+mn-cs"/>
                <a:sym typeface="Calibri"/>
              </a:defRPr>
            </a:pPr>
            <a:r>
              <a:rPr lang="en-US" sz="2200" dirty="0"/>
              <a:t>https://</a:t>
            </a:r>
            <a:r>
              <a:rPr lang="en-US" sz="2200" dirty="0" err="1"/>
              <a:t>malegislature.gov</a:t>
            </a:r>
            <a:r>
              <a:rPr lang="en-US" sz="2200" dirty="0"/>
              <a:t>/</a:t>
            </a:r>
          </a:p>
          <a:p>
            <a:pPr marL="0" indent="0">
              <a:buNone/>
              <a:defRPr sz="2400">
                <a:latin typeface="+mn-lt"/>
                <a:ea typeface="+mn-ea"/>
                <a:cs typeface="+mn-cs"/>
                <a:sym typeface="Calibri"/>
              </a:defRPr>
            </a:pPr>
            <a:r>
              <a:rPr lang="en-US" sz="2200" dirty="0"/>
              <a:t>https://</a:t>
            </a:r>
            <a:r>
              <a:rPr lang="en-US" sz="2200" dirty="0" err="1"/>
              <a:t>malegislature.gov</a:t>
            </a:r>
            <a:r>
              <a:rPr lang="en-US" sz="2200" dirty="0"/>
              <a:t>/Search/</a:t>
            </a:r>
            <a:r>
              <a:rPr lang="en-US" sz="2200" dirty="0" err="1"/>
              <a:t>FindMyLegislator</a:t>
            </a:r>
            <a:endParaRPr lang="en-US" sz="2200" dirty="0"/>
          </a:p>
          <a:p>
            <a:pPr marL="0" indent="0">
              <a:buNone/>
              <a:defRPr sz="2400">
                <a:latin typeface="+mn-lt"/>
                <a:ea typeface="+mn-ea"/>
                <a:cs typeface="+mn-cs"/>
                <a:sym typeface="Calibri"/>
              </a:defRPr>
            </a:pPr>
            <a:endParaRPr lang="en-US" sz="2200" dirty="0"/>
          </a:p>
          <a:p>
            <a:pPr marL="0" indent="0">
              <a:buNone/>
              <a:defRPr sz="2400">
                <a:latin typeface="+mn-lt"/>
                <a:ea typeface="+mn-ea"/>
                <a:cs typeface="+mn-cs"/>
                <a:sym typeface="Calibri"/>
              </a:defRPr>
            </a:pPr>
            <a:r>
              <a:rPr lang="en-US" sz="2200" dirty="0"/>
              <a:t>	</a:t>
            </a:r>
          </a:p>
          <a:p>
            <a:pPr marL="0" indent="0">
              <a:buNone/>
              <a:defRPr sz="2400">
                <a:latin typeface="+mn-lt"/>
                <a:ea typeface="+mn-ea"/>
                <a:cs typeface="+mn-cs"/>
                <a:sym typeface="Calibri"/>
              </a:defRPr>
            </a:pPr>
            <a:endParaRPr lang="en-US" sz="2200" dirty="0"/>
          </a:p>
          <a:p>
            <a:pPr marL="0" indent="0">
              <a:buNone/>
              <a:defRPr sz="2400">
                <a:latin typeface="+mn-lt"/>
                <a:ea typeface="+mn-ea"/>
                <a:cs typeface="+mn-cs"/>
                <a:sym typeface="Calibri"/>
              </a:defRPr>
            </a:pPr>
            <a:endParaRPr lang="en-US" sz="2200" dirty="0"/>
          </a:p>
          <a:p>
            <a:pPr marL="0" indent="0">
              <a:buNone/>
              <a:defRPr sz="2400">
                <a:latin typeface="+mn-lt"/>
                <a:ea typeface="+mn-ea"/>
                <a:cs typeface="+mn-cs"/>
                <a:sym typeface="Calibri"/>
              </a:defRPr>
            </a:pPr>
            <a:endParaRPr lang="en-US" sz="2200" dirty="0"/>
          </a:p>
          <a:p>
            <a:pPr marL="0" indent="0">
              <a:buNone/>
              <a:defRPr sz="2400">
                <a:latin typeface="+mn-lt"/>
                <a:ea typeface="+mn-ea"/>
                <a:cs typeface="+mn-cs"/>
                <a:sym typeface="Calibri"/>
              </a:defRPr>
            </a:pPr>
            <a:r>
              <a:rPr lang="en-US" sz="2200" dirty="0"/>
              <a:t>https://</a:t>
            </a:r>
            <a:r>
              <a:rPr lang="en-US" sz="2200" dirty="0" err="1"/>
              <a:t>malegislature.gov</a:t>
            </a:r>
            <a:r>
              <a:rPr lang="en-US" sz="2200" dirty="0"/>
              <a:t>/Bills/193/H1072	</a:t>
            </a:r>
          </a:p>
          <a:p>
            <a:pPr marL="0" indent="0">
              <a:buNone/>
              <a:defRPr sz="2400">
                <a:latin typeface="+mn-lt"/>
                <a:ea typeface="+mn-ea"/>
                <a:cs typeface="+mn-cs"/>
                <a:sym typeface="Calibri"/>
              </a:defRPr>
            </a:pPr>
            <a:r>
              <a:rPr lang="en-US" sz="2200" dirty="0"/>
              <a:t>https://</a:t>
            </a:r>
            <a:r>
              <a:rPr lang="en-US" sz="2200" dirty="0" err="1"/>
              <a:t>malegislature.gov</a:t>
            </a:r>
            <a:r>
              <a:rPr lang="en-US" sz="2200" dirty="0"/>
              <a:t>/Bills/193/H1073 </a:t>
            </a:r>
          </a:p>
          <a:p>
            <a:pPr marL="0" indent="0">
              <a:buNone/>
              <a:defRPr sz="2400">
                <a:latin typeface="+mn-lt"/>
                <a:ea typeface="+mn-ea"/>
                <a:cs typeface="+mn-cs"/>
                <a:sym typeface="Calibri"/>
              </a:defRPr>
            </a:pPr>
            <a:r>
              <a:rPr lang="en-US" sz="2200" dirty="0"/>
              <a:t>https://</a:t>
            </a:r>
            <a:r>
              <a:rPr lang="en-US" sz="2200" dirty="0" err="1"/>
              <a:t>malegislature.gov</a:t>
            </a:r>
            <a:r>
              <a:rPr lang="en-US" sz="2200" dirty="0"/>
              <a:t>/Bills/193/S618</a:t>
            </a:r>
          </a:p>
        </p:txBody>
      </p:sp>
      <p:pic>
        <p:nvPicPr>
          <p:cNvPr id="4" name="Picture 3" descr="A screenshot of a map&#10;&#10;Description automatically generated">
            <a:extLst>
              <a:ext uri="{FF2B5EF4-FFF2-40B4-BE49-F238E27FC236}">
                <a16:creationId xmlns:a16="http://schemas.microsoft.com/office/drawing/2014/main" id="{9815681E-978B-9691-43F3-5724299A2550}"/>
              </a:ext>
            </a:extLst>
          </p:cNvPr>
          <p:cNvPicPr>
            <a:picLocks noChangeAspect="1"/>
          </p:cNvPicPr>
          <p:nvPr/>
        </p:nvPicPr>
        <p:blipFill rotWithShape="1">
          <a:blip r:embed="rId3">
            <a:extLst>
              <a:ext uri="{28A0092B-C50C-407E-A947-70E740481C1C}">
                <a14:useLocalDpi xmlns:a14="http://schemas.microsoft.com/office/drawing/2010/main" val="0"/>
              </a:ext>
            </a:extLst>
          </a:blip>
          <a:srcRect b="27360"/>
          <a:stretch/>
        </p:blipFill>
        <p:spPr>
          <a:xfrm>
            <a:off x="1526363" y="2625042"/>
            <a:ext cx="5144138" cy="2132153"/>
          </a:xfrm>
          <a:prstGeom prst="rect">
            <a:avLst/>
          </a:prstGeom>
        </p:spPr>
      </p:pic>
    </p:spTree>
    <p:extLst>
      <p:ext uri="{BB962C8B-B14F-4D97-AF65-F5344CB8AC3E}">
        <p14:creationId xmlns:p14="http://schemas.microsoft.com/office/powerpoint/2010/main" val="41428351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hank you!…"/>
          <p:cNvSpPr txBox="1">
            <a:spLocks noGrp="1"/>
          </p:cNvSpPr>
          <p:nvPr>
            <p:ph type="body" idx="4294967295"/>
          </p:nvPr>
        </p:nvSpPr>
        <p:spPr>
          <a:xfrm>
            <a:off x="402342" y="1474203"/>
            <a:ext cx="8324971" cy="4139518"/>
          </a:xfrm>
          <a:prstGeom prst="rect">
            <a:avLst/>
          </a:prstGeom>
        </p:spPr>
        <p:txBody>
          <a:bodyPr>
            <a:normAutofit/>
          </a:bodyPr>
          <a:lstStyle/>
          <a:p>
            <a:pPr marL="0" indent="0" algn="ctr" eaLnBrk="1" hangingPunct="1">
              <a:spcBef>
                <a:spcPct val="0"/>
              </a:spcBef>
              <a:buFont typeface="Wingdings 2" panose="05020102010507070707" pitchFamily="18" charset="2"/>
              <a:buNone/>
              <a:defRPr/>
            </a:pPr>
            <a:endParaRPr lang="en-US" altLang="en-US" sz="3600" b="1" dirty="0">
              <a:solidFill>
                <a:schemeClr val="tx1"/>
              </a:solidFill>
              <a:latin typeface="Calibri" panose="020F0502020204030204" pitchFamily="34" charset="0"/>
              <a:ea typeface="ＭＳ Ｐゴシック" panose="020B0600070205080204" pitchFamily="34" charset="-128"/>
            </a:endParaRPr>
          </a:p>
          <a:p>
            <a:pPr marL="0" indent="0" algn="ctr" eaLnBrk="1" hangingPunct="1">
              <a:spcBef>
                <a:spcPct val="0"/>
              </a:spcBef>
              <a:buFont typeface="Wingdings 2" panose="05020102010507070707" pitchFamily="18" charset="2"/>
              <a:buNone/>
              <a:defRPr/>
            </a:pPr>
            <a:r>
              <a:rPr lang="en-US" altLang="en-US" sz="3200" dirty="0">
                <a:solidFill>
                  <a:schemeClr val="tx1"/>
                </a:solidFill>
                <a:latin typeface="Calibri" panose="020F0502020204030204" pitchFamily="34" charset="0"/>
                <a:ea typeface="ＭＳ Ｐゴシック" panose="020B0600070205080204" pitchFamily="34" charset="-128"/>
              </a:rPr>
              <a:t>MAND wants to help you learn about the legislative process in MA so that we can            advocate successfully for telehealth MNT.</a:t>
            </a:r>
          </a:p>
          <a:p>
            <a:pPr marL="0" indent="0" algn="ctr" eaLnBrk="1" hangingPunct="1">
              <a:spcBef>
                <a:spcPct val="0"/>
              </a:spcBef>
              <a:buFont typeface="Wingdings 2" panose="05020102010507070707" pitchFamily="18" charset="2"/>
              <a:buNone/>
              <a:defRPr/>
            </a:pPr>
            <a:endParaRPr lang="en-US" altLang="en-US" sz="3200" dirty="0">
              <a:solidFill>
                <a:srgbClr val="800000"/>
              </a:solidFill>
              <a:latin typeface="Calibri" panose="020F0502020204030204" pitchFamily="34" charset="0"/>
              <a:ea typeface="ＭＳ Ｐゴシック" panose="020B0600070205080204" pitchFamily="34" charset="-128"/>
            </a:endParaRPr>
          </a:p>
          <a:p>
            <a:pPr marL="0" indent="0" algn="ctr" eaLnBrk="1" hangingPunct="1">
              <a:spcBef>
                <a:spcPct val="0"/>
              </a:spcBef>
              <a:buFont typeface="Wingdings 2" panose="05020102010507070707" pitchFamily="18" charset="2"/>
              <a:buNone/>
              <a:defRPr/>
            </a:pPr>
            <a:r>
              <a:rPr lang="en-US" altLang="en-US" sz="3200" dirty="0">
                <a:solidFill>
                  <a:schemeClr val="tx1"/>
                </a:solidFill>
                <a:latin typeface="Calibri" panose="020F0502020204030204" pitchFamily="34" charset="0"/>
                <a:ea typeface="ＭＳ Ｐゴシック" panose="020B0600070205080204" pitchFamily="34" charset="-128"/>
              </a:rPr>
              <a:t>Please visit MAND’s website to learn more </a:t>
            </a:r>
            <a:r>
              <a:rPr lang="en-US" altLang="en-US" sz="3200" dirty="0">
                <a:solidFill>
                  <a:srgbClr val="C00000"/>
                </a:solidFill>
                <a:latin typeface="Calibri" panose="020F0502020204030204" pitchFamily="34" charset="0"/>
                <a:ea typeface="ＭＳ Ｐゴシック" panose="020B0600070205080204" pitchFamily="34" charset="-128"/>
              </a:rPr>
              <a:t>https://</a:t>
            </a:r>
            <a:r>
              <a:rPr lang="en-US" altLang="en-US" sz="3200" dirty="0" err="1">
                <a:solidFill>
                  <a:srgbClr val="C00000"/>
                </a:solidFill>
                <a:latin typeface="Calibri" panose="020F0502020204030204" pitchFamily="34" charset="0"/>
                <a:ea typeface="ＭＳ Ｐゴシック" panose="020B0600070205080204" pitchFamily="34" charset="-128"/>
              </a:rPr>
              <a:t>www.eatrightma.org</a:t>
            </a:r>
            <a:r>
              <a:rPr lang="en-US" altLang="en-US" sz="3200" dirty="0">
                <a:solidFill>
                  <a:srgbClr val="C00000"/>
                </a:solidFill>
                <a:latin typeface="Calibri" panose="020F0502020204030204" pitchFamily="34" charset="0"/>
                <a:ea typeface="ＭＳ Ｐゴシック" panose="020B0600070205080204" pitchFamily="34" charset="-128"/>
              </a:rPr>
              <a:t>/page/telehealth-and-reimbursement-for-</a:t>
            </a:r>
            <a:r>
              <a:rPr lang="en-US" altLang="en-US" sz="3200" dirty="0" err="1">
                <a:solidFill>
                  <a:srgbClr val="C00000"/>
                </a:solidFill>
                <a:latin typeface="Calibri" panose="020F0502020204030204" pitchFamily="34" charset="0"/>
                <a:ea typeface="ＭＳ Ｐゴシック" panose="020B0600070205080204" pitchFamily="34" charset="-128"/>
              </a:rPr>
              <a:t>mnt</a:t>
            </a:r>
            <a:r>
              <a:rPr lang="en-US" altLang="en-US" sz="3200" dirty="0">
                <a:solidFill>
                  <a:srgbClr val="C00000"/>
                </a:solidFill>
                <a:latin typeface="Calibri" panose="020F0502020204030204" pitchFamily="34" charset="0"/>
                <a:ea typeface="ＭＳ Ｐゴシック" panose="020B0600070205080204" pitchFamily="34" charset="-128"/>
              </a:rPr>
              <a:t> </a:t>
            </a:r>
            <a:endParaRPr sz="3200" dirty="0"/>
          </a:p>
          <a:p>
            <a:pPr marL="0" indent="0" algn="ctr">
              <a:spcBef>
                <a:spcPts val="0"/>
              </a:spcBef>
              <a:buSzTx/>
              <a:buFont typeface="Wingdings"/>
              <a:buNone/>
              <a:defRPr sz="3200" i="1">
                <a:latin typeface="+mn-lt"/>
                <a:ea typeface="+mn-ea"/>
                <a:cs typeface="+mn-cs"/>
                <a:sym typeface="Calibri"/>
              </a:defRPr>
            </a:pPr>
            <a:endParaRPr dirty="0"/>
          </a:p>
          <a:p>
            <a:pPr marL="0" indent="0" algn="ctr">
              <a:spcBef>
                <a:spcPts val="0"/>
              </a:spcBef>
              <a:buSzTx/>
              <a:buFont typeface="Wingdings"/>
              <a:buNone/>
              <a:defRPr sz="3200" i="1">
                <a:latin typeface="+mn-lt"/>
                <a:ea typeface="+mn-ea"/>
                <a:cs typeface="+mn-cs"/>
                <a:sym typeface="Calibri"/>
              </a:defRPr>
            </a:pPr>
            <a:endParaRPr dirty="0">
              <a:solidFill>
                <a:schemeClr val="tx1"/>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LEHEALTH TOWN HALL"/>
          <p:cNvSpPr txBox="1">
            <a:spLocks noGrp="1"/>
          </p:cNvSpPr>
          <p:nvPr>
            <p:ph type="title" idx="4294967295"/>
          </p:nvPr>
        </p:nvSpPr>
        <p:spPr>
          <a:xfrm>
            <a:off x="-1" y="304800"/>
            <a:ext cx="9144002" cy="762000"/>
          </a:xfrm>
          <a:prstGeom prst="rect">
            <a:avLst/>
          </a:prstGeom>
        </p:spPr>
        <p:txBody>
          <a:bodyPr>
            <a:normAutofit/>
          </a:bodyPr>
          <a:lstStyle>
            <a:lvl1pPr algn="ctr">
              <a:defRPr sz="3800">
                <a:solidFill>
                  <a:srgbClr val="800000"/>
                </a:solidFill>
                <a:latin typeface="+mn-lt"/>
                <a:ea typeface="+mn-ea"/>
                <a:cs typeface="+mn-cs"/>
                <a:sym typeface="Calibri"/>
              </a:defRPr>
            </a:lvl1pPr>
          </a:lstStyle>
          <a:p>
            <a:r>
              <a:rPr lang="en-US" dirty="0"/>
              <a:t>POLICY UPDATE &amp; </a:t>
            </a:r>
            <a:r>
              <a:rPr dirty="0"/>
              <a:t>TELEHEALTH TOWN HALL</a:t>
            </a:r>
          </a:p>
        </p:txBody>
      </p:sp>
      <p:sp>
        <p:nvSpPr>
          <p:cNvPr id="79" name="Nicolette Maggiolo, RD, LDN…"/>
          <p:cNvSpPr txBox="1">
            <a:spLocks noGrp="1"/>
          </p:cNvSpPr>
          <p:nvPr>
            <p:ph type="body" idx="4294967295"/>
          </p:nvPr>
        </p:nvSpPr>
        <p:spPr>
          <a:xfrm>
            <a:off x="400065" y="1550664"/>
            <a:ext cx="8688515" cy="4523769"/>
          </a:xfrm>
          <a:prstGeom prst="rect">
            <a:avLst/>
          </a:prstGeom>
        </p:spPr>
        <p:txBody>
          <a:bodyPr>
            <a:normAutofit lnSpcReduction="10000"/>
          </a:bodyPr>
          <a:lstStyle/>
          <a:p>
            <a:pPr>
              <a:spcAft>
                <a:spcPts val="1200"/>
              </a:spcAft>
              <a:buFont typeface="Wingdings" pitchFamily="2" charset="2"/>
              <a:buChar char="§"/>
              <a:defRPr sz="2200">
                <a:latin typeface="+mn-lt"/>
                <a:ea typeface="+mn-ea"/>
                <a:cs typeface="+mn-cs"/>
                <a:sym typeface="Calibri"/>
              </a:defRPr>
            </a:pPr>
            <a:r>
              <a:rPr lang="en-US" dirty="0"/>
              <a:t>Sangeeta Pradhan, MEd, RD, LDN, CDCES – MAND President</a:t>
            </a:r>
          </a:p>
          <a:p>
            <a:pPr>
              <a:spcAft>
                <a:spcPts val="1200"/>
              </a:spcAft>
              <a:buFont typeface="Wingdings" pitchFamily="2" charset="2"/>
              <a:buChar char="§"/>
              <a:defRPr sz="2200">
                <a:latin typeface="+mn-lt"/>
                <a:ea typeface="+mn-ea"/>
                <a:cs typeface="+mn-cs"/>
                <a:sym typeface="Calibri"/>
              </a:defRPr>
            </a:pPr>
            <a:r>
              <a:rPr lang="en-US" dirty="0"/>
              <a:t>Frances Parpos</a:t>
            </a:r>
            <a:r>
              <a:rPr dirty="0"/>
              <a:t>, </a:t>
            </a:r>
            <a:r>
              <a:rPr lang="en-US" dirty="0"/>
              <a:t>MPH, </a:t>
            </a:r>
            <a:r>
              <a:rPr dirty="0"/>
              <a:t>RD, LDN</a:t>
            </a:r>
            <a:r>
              <a:rPr lang="en-US" dirty="0"/>
              <a:t>, CDCES – MAND Immediate Past President</a:t>
            </a:r>
          </a:p>
          <a:p>
            <a:pPr>
              <a:spcAft>
                <a:spcPts val="1200"/>
              </a:spcAft>
              <a:buFont typeface="Wingdings" pitchFamily="2" charset="2"/>
              <a:buChar char="§"/>
              <a:defRPr sz="2200">
                <a:latin typeface="+mn-lt"/>
                <a:ea typeface="+mn-ea"/>
                <a:cs typeface="+mn-cs"/>
                <a:sym typeface="Calibri"/>
              </a:defRPr>
            </a:pPr>
            <a:r>
              <a:rPr lang="en-US" dirty="0"/>
              <a:t>Sarah Andrus – MS, RD, LDN – MAND P</a:t>
            </a:r>
            <a:r>
              <a:rPr dirty="0"/>
              <a:t>resident-elect</a:t>
            </a:r>
          </a:p>
          <a:p>
            <a:pPr>
              <a:spcAft>
                <a:spcPts val="1200"/>
              </a:spcAft>
              <a:buFont typeface="Wingdings" pitchFamily="2" charset="2"/>
              <a:buChar char="§"/>
              <a:defRPr sz="2200">
                <a:latin typeface="+mn-lt"/>
                <a:ea typeface="+mn-ea"/>
                <a:cs typeface="+mn-cs"/>
                <a:sym typeface="Calibri"/>
              </a:defRPr>
            </a:pPr>
            <a:r>
              <a:rPr dirty="0"/>
              <a:t>Maureen Gonsalves, MEd, RD</a:t>
            </a:r>
            <a:r>
              <a:rPr lang="en-US" dirty="0"/>
              <a:t> – MAND </a:t>
            </a:r>
            <a:r>
              <a:rPr dirty="0"/>
              <a:t>Director of Operations</a:t>
            </a:r>
          </a:p>
          <a:p>
            <a:pPr>
              <a:spcAft>
                <a:spcPts val="1200"/>
              </a:spcAft>
              <a:buFont typeface="Wingdings" pitchFamily="2" charset="2"/>
              <a:buChar char="§"/>
              <a:defRPr sz="2200">
                <a:latin typeface="+mn-lt"/>
                <a:ea typeface="+mn-ea"/>
                <a:cs typeface="+mn-cs"/>
                <a:sym typeface="Calibri"/>
              </a:defRPr>
            </a:pPr>
            <a:r>
              <a:rPr dirty="0"/>
              <a:t>Sarah Conca, MPA, RDN, LDN</a:t>
            </a:r>
            <a:r>
              <a:rPr lang="en-US" dirty="0"/>
              <a:t> – MAND </a:t>
            </a:r>
            <a:r>
              <a:rPr dirty="0"/>
              <a:t>Director of Public Policy</a:t>
            </a:r>
          </a:p>
          <a:p>
            <a:pPr>
              <a:spcAft>
                <a:spcPts val="1200"/>
              </a:spcAft>
              <a:buFont typeface="Wingdings" pitchFamily="2" charset="2"/>
              <a:buChar char="§"/>
              <a:defRPr sz="2200">
                <a:latin typeface="+mn-lt"/>
                <a:ea typeface="+mn-ea"/>
                <a:cs typeface="+mn-cs"/>
                <a:sym typeface="Calibri"/>
              </a:defRPr>
            </a:pPr>
            <a:r>
              <a:rPr lang="en-US" dirty="0"/>
              <a:t>Ellen Lowre – RDN, LDN – MAND N</a:t>
            </a:r>
            <a:r>
              <a:rPr dirty="0"/>
              <a:t>utrition </a:t>
            </a:r>
            <a:r>
              <a:rPr lang="en-US" dirty="0"/>
              <a:t>Services </a:t>
            </a:r>
            <a:r>
              <a:rPr dirty="0"/>
              <a:t>Payment Specialist</a:t>
            </a:r>
            <a:endParaRPr lang="en-US" dirty="0"/>
          </a:p>
          <a:p>
            <a:pPr>
              <a:spcAft>
                <a:spcPts val="1200"/>
              </a:spcAft>
              <a:buFont typeface="Wingdings" pitchFamily="2" charset="2"/>
              <a:buChar char="§"/>
              <a:defRPr sz="2200">
                <a:latin typeface="+mn-lt"/>
                <a:ea typeface="+mn-ea"/>
                <a:cs typeface="+mn-cs"/>
                <a:sym typeface="Calibri"/>
              </a:defRPr>
            </a:pPr>
            <a:r>
              <a:rPr lang="en-US" dirty="0"/>
              <a:t>Tom Mangan – Bulfinch Strategies</a:t>
            </a:r>
          </a:p>
          <a:p>
            <a:pPr>
              <a:spcAft>
                <a:spcPts val="1200"/>
              </a:spcAft>
              <a:buFont typeface="Wingdings" pitchFamily="2" charset="2"/>
              <a:buChar char="§"/>
              <a:defRPr sz="2200">
                <a:latin typeface="+mn-lt"/>
                <a:ea typeface="+mn-ea"/>
                <a:cs typeface="+mn-cs"/>
                <a:sym typeface="Calibri"/>
              </a:defRPr>
            </a:pPr>
            <a:r>
              <a:rPr lang="en-US" dirty="0"/>
              <a:t>Jay Youmans – Bulfinch Strategies</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LEHEALTH UPDATE"/>
          <p:cNvSpPr txBox="1">
            <a:spLocks noGrp="1"/>
          </p:cNvSpPr>
          <p:nvPr>
            <p:ph type="title" idx="4294967295"/>
          </p:nvPr>
        </p:nvSpPr>
        <p:spPr>
          <a:xfrm>
            <a:off x="-1" y="320675"/>
            <a:ext cx="9144002" cy="669925"/>
          </a:xfrm>
          <a:prstGeom prst="rect">
            <a:avLst/>
          </a:prstGeom>
        </p:spPr>
        <p:txBody>
          <a:bodyPr>
            <a:normAutofit/>
          </a:bodyPr>
          <a:lstStyle>
            <a:lvl1pPr algn="ctr">
              <a:defRPr sz="3800">
                <a:solidFill>
                  <a:srgbClr val="800000"/>
                </a:solidFill>
                <a:latin typeface="+mn-lt"/>
                <a:ea typeface="+mn-ea"/>
                <a:cs typeface="+mn-cs"/>
                <a:sym typeface="Calibri"/>
              </a:defRPr>
            </a:lvl1pPr>
          </a:lstStyle>
          <a:p>
            <a:r>
              <a:rPr lang="en-US" dirty="0"/>
              <a:t>POLICY</a:t>
            </a:r>
            <a:r>
              <a:rPr dirty="0"/>
              <a:t> UPDATE</a:t>
            </a:r>
            <a:r>
              <a:rPr lang="en-US" dirty="0"/>
              <a:t> – NOVEMBER 2023</a:t>
            </a:r>
            <a:endParaRPr dirty="0"/>
          </a:p>
        </p:txBody>
      </p:sp>
      <p:sp>
        <p:nvSpPr>
          <p:cNvPr id="82" name="Since March 2020, the federal government announced and extended – now through July 2022 – a state of emergency related to COVID-19…"/>
          <p:cNvSpPr txBox="1">
            <a:spLocks noGrp="1"/>
          </p:cNvSpPr>
          <p:nvPr>
            <p:ph type="body" idx="4294967295"/>
          </p:nvPr>
        </p:nvSpPr>
        <p:spPr>
          <a:xfrm>
            <a:off x="641675" y="1274621"/>
            <a:ext cx="7830997" cy="4835236"/>
          </a:xfrm>
          <a:prstGeom prst="rect">
            <a:avLst/>
          </a:prstGeom>
        </p:spPr>
        <p:txBody>
          <a:bodyPr>
            <a:normAutofit/>
          </a:bodyPr>
          <a:lstStyle/>
          <a:p>
            <a:pPr>
              <a:buFont typeface="Wingdings" pitchFamily="2" charset="2"/>
              <a:buChar char="§"/>
              <a:defRPr sz="2400">
                <a:latin typeface="+mn-lt"/>
                <a:ea typeface="+mn-ea"/>
                <a:cs typeface="+mn-cs"/>
                <a:sym typeface="Calibri"/>
              </a:defRPr>
            </a:pPr>
            <a:r>
              <a:rPr lang="en-US" i="1" dirty="0"/>
              <a:t>An Act Putting Patients First </a:t>
            </a:r>
            <a:r>
              <a:rPr lang="en-US" dirty="0"/>
              <a:t>took effect in January 2021</a:t>
            </a:r>
          </a:p>
          <a:p>
            <a:pPr>
              <a:buFont typeface="Wingdings" pitchFamily="2" charset="2"/>
              <a:buChar char="§"/>
              <a:defRPr sz="2400">
                <a:latin typeface="+mn-lt"/>
                <a:ea typeface="+mn-ea"/>
                <a:cs typeface="+mn-cs"/>
                <a:sym typeface="Calibri"/>
              </a:defRPr>
            </a:pPr>
            <a:r>
              <a:rPr lang="en-US" dirty="0"/>
              <a:t>Made permanent coverage and reimbursement parity for behavioral health services provided via all modalities of telehealth, including audio-only</a:t>
            </a:r>
          </a:p>
          <a:p>
            <a:pPr>
              <a:buFont typeface="Wingdings" pitchFamily="2" charset="2"/>
              <a:buChar char="§"/>
              <a:defRPr sz="2400">
                <a:latin typeface="+mn-lt"/>
                <a:ea typeface="+mn-ea"/>
                <a:cs typeface="+mn-cs"/>
                <a:sym typeface="Calibri"/>
              </a:defRPr>
            </a:pPr>
            <a:r>
              <a:rPr lang="en-US" dirty="0"/>
              <a:t>Mandated coverage and reimbursement parity for primary care services and chronic disease management through December 2022</a:t>
            </a:r>
          </a:p>
          <a:p>
            <a:pPr>
              <a:buFont typeface="Wingdings" pitchFamily="2" charset="2"/>
              <a:buChar char="§"/>
              <a:defRPr sz="2400">
                <a:latin typeface="+mn-lt"/>
                <a:ea typeface="+mn-ea"/>
                <a:cs typeface="+mn-cs"/>
                <a:sym typeface="Calibri"/>
              </a:defRPr>
            </a:pPr>
            <a:r>
              <a:rPr lang="en-US" dirty="0"/>
              <a:t>For all other services, insurers could reduce reimbursement rates 90 days from the end of the Massachusetts COVID-19 State of Emergency: September 2021</a:t>
            </a:r>
          </a:p>
          <a:p>
            <a:pPr>
              <a:buFont typeface="Wingdings" pitchFamily="2" charset="2"/>
              <a:buChar char="§"/>
              <a:defRPr sz="2400">
                <a:latin typeface="+mn-lt"/>
                <a:ea typeface="+mn-ea"/>
                <a:cs typeface="+mn-cs"/>
                <a:sym typeface="Calibri"/>
              </a:defRPr>
            </a:pPr>
            <a:r>
              <a:rPr lang="en-US" dirty="0"/>
              <a:t>Since that time, certain insurers have elected to reduce reimbursement rates for telehealth services</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LEHEALTH UPDATE"/>
          <p:cNvSpPr txBox="1">
            <a:spLocks noGrp="1"/>
          </p:cNvSpPr>
          <p:nvPr>
            <p:ph type="title" idx="4294967295"/>
          </p:nvPr>
        </p:nvSpPr>
        <p:spPr>
          <a:xfrm>
            <a:off x="-1" y="320675"/>
            <a:ext cx="9144002" cy="669925"/>
          </a:xfrm>
          <a:prstGeom prst="rect">
            <a:avLst/>
          </a:prstGeom>
        </p:spPr>
        <p:txBody>
          <a:bodyPr>
            <a:normAutofit/>
          </a:bodyPr>
          <a:lstStyle>
            <a:lvl1pPr algn="ctr">
              <a:defRPr sz="3800">
                <a:solidFill>
                  <a:srgbClr val="800000"/>
                </a:solidFill>
                <a:latin typeface="+mn-lt"/>
                <a:ea typeface="+mn-ea"/>
                <a:cs typeface="+mn-cs"/>
                <a:sym typeface="Calibri"/>
              </a:defRPr>
            </a:lvl1pPr>
          </a:lstStyle>
          <a:p>
            <a:r>
              <a:rPr lang="en-US" dirty="0"/>
              <a:t>POLICY UPDATE – NOVEMBER 2023</a:t>
            </a:r>
            <a:endParaRPr dirty="0"/>
          </a:p>
        </p:txBody>
      </p:sp>
      <p:sp>
        <p:nvSpPr>
          <p:cNvPr id="92" name="MAND’s Board of Directors scheduled an emergency meeting on 2/6/21 to discuss hiring a lobbyist to help us advocate for coverage of and reimbursement parity for MNT as part of chronic disease management…"/>
          <p:cNvSpPr txBox="1">
            <a:spLocks noGrp="1"/>
          </p:cNvSpPr>
          <p:nvPr>
            <p:ph type="body" idx="4294967295"/>
          </p:nvPr>
        </p:nvSpPr>
        <p:spPr>
          <a:xfrm>
            <a:off x="671616" y="1257298"/>
            <a:ext cx="8136718" cy="4657365"/>
          </a:xfrm>
          <a:prstGeom prst="rect">
            <a:avLst/>
          </a:prstGeom>
        </p:spPr>
        <p:txBody>
          <a:bodyPr>
            <a:normAutofit/>
          </a:bodyPr>
          <a:lstStyle/>
          <a:p>
            <a:pPr>
              <a:buFont typeface="Wingdings" pitchFamily="2" charset="2"/>
              <a:buChar char="§"/>
              <a:defRPr sz="2400">
                <a:latin typeface="+mn-lt"/>
                <a:ea typeface="+mn-ea"/>
                <a:cs typeface="+mn-cs"/>
                <a:sym typeface="Calibri"/>
              </a:defRPr>
            </a:pPr>
            <a:r>
              <a:rPr lang="en-US" dirty="0"/>
              <a:t>In 2022 </a:t>
            </a:r>
            <a:r>
              <a:rPr dirty="0"/>
              <a:t>MAND’s Board of Directors</a:t>
            </a:r>
            <a:r>
              <a:rPr lang="en-US" dirty="0"/>
              <a:t> approved</a:t>
            </a:r>
            <a:r>
              <a:rPr dirty="0"/>
              <a:t> hiring</a:t>
            </a:r>
            <a:r>
              <a:rPr lang="en-US" dirty="0"/>
              <a:t> a    </a:t>
            </a:r>
            <a:r>
              <a:rPr dirty="0"/>
              <a:t>lobby</a:t>
            </a:r>
            <a:r>
              <a:rPr lang="en-US" dirty="0"/>
              <a:t>ing firm</a:t>
            </a:r>
            <a:r>
              <a:rPr dirty="0"/>
              <a:t> to advocate for</a:t>
            </a:r>
            <a:r>
              <a:rPr lang="en-US" dirty="0"/>
              <a:t> coverage and reimbursement   parity for MNT provided via all modalities of telehealth</a:t>
            </a:r>
            <a:endParaRPr dirty="0"/>
          </a:p>
          <a:p>
            <a:pPr>
              <a:buFont typeface="Wingdings" pitchFamily="2" charset="2"/>
              <a:buChar char="§"/>
              <a:defRPr sz="2400">
                <a:latin typeface="+mn-lt"/>
                <a:ea typeface="+mn-ea"/>
                <a:cs typeface="+mn-cs"/>
                <a:sym typeface="Calibri"/>
              </a:defRPr>
            </a:pPr>
            <a:r>
              <a:rPr lang="en-US" dirty="0"/>
              <a:t>Two bills were filed in the 2023-2024 legislative session</a:t>
            </a:r>
          </a:p>
          <a:p>
            <a:pPr lvl="1">
              <a:buFont typeface="Wingdings" pitchFamily="2" charset="2"/>
              <a:buChar char="§"/>
              <a:defRPr sz="2400">
                <a:latin typeface="+mn-lt"/>
                <a:ea typeface="+mn-ea"/>
                <a:cs typeface="+mn-cs"/>
                <a:sym typeface="Calibri"/>
              </a:defRPr>
            </a:pPr>
            <a:r>
              <a:rPr lang="en-US" altLang="en-US" i="1" dirty="0">
                <a:solidFill>
                  <a:schemeClr val="tx1"/>
                </a:solidFill>
                <a:latin typeface="Calibri" panose="020F0502020204030204" pitchFamily="34" charset="0"/>
                <a:ea typeface="ＭＳ Ｐゴシック" panose="020B0600070205080204" pitchFamily="34" charset="-128"/>
              </a:rPr>
              <a:t>An Act relative to behavioral health and nutrition counseling (H.R.1072)</a:t>
            </a:r>
          </a:p>
          <a:p>
            <a:pPr lvl="3">
              <a:buFont typeface="Wingdings" pitchFamily="2" charset="2"/>
              <a:buChar char="§"/>
              <a:defRPr sz="2400">
                <a:latin typeface="+mn-lt"/>
                <a:ea typeface="+mn-ea"/>
                <a:cs typeface="+mn-cs"/>
                <a:sym typeface="Calibri"/>
              </a:defRPr>
            </a:pPr>
            <a:r>
              <a:rPr lang="en-US" altLang="en-US" sz="1800" dirty="0">
                <a:solidFill>
                  <a:schemeClr val="tx1"/>
                </a:solidFill>
                <a:latin typeface="Calibri" panose="020F0502020204030204" pitchFamily="34" charset="0"/>
                <a:ea typeface="ＭＳ Ｐゴシック" panose="020B0600070205080204" pitchFamily="34" charset="-128"/>
              </a:rPr>
              <a:t>Introduced by Representative Meghan Kilcoyne (D-12th Worcester)</a:t>
            </a:r>
          </a:p>
          <a:p>
            <a:pPr lvl="1">
              <a:buFont typeface="Wingdings" pitchFamily="2" charset="2"/>
              <a:buChar char="§"/>
              <a:defRPr sz="2400">
                <a:latin typeface="+mn-lt"/>
                <a:ea typeface="+mn-ea"/>
                <a:cs typeface="+mn-cs"/>
                <a:sym typeface="Calibri"/>
              </a:defRPr>
            </a:pPr>
            <a:r>
              <a:rPr lang="en-US" altLang="en-US" i="1" dirty="0">
                <a:solidFill>
                  <a:schemeClr val="tx1"/>
                </a:solidFill>
                <a:latin typeface="Calibri" panose="020F0502020204030204" pitchFamily="34" charset="0"/>
                <a:ea typeface="ＭＳ Ｐゴシック" panose="020B0600070205080204" pitchFamily="34" charset="-128"/>
              </a:rPr>
              <a:t>An Act relative to telehealth parity for nutrition counseling (S.618/H.R.1073)</a:t>
            </a:r>
          </a:p>
          <a:p>
            <a:pPr lvl="3">
              <a:buFont typeface="Wingdings" pitchFamily="2" charset="2"/>
              <a:buChar char="§"/>
              <a:defRPr sz="2400">
                <a:latin typeface="+mn-lt"/>
                <a:ea typeface="+mn-ea"/>
                <a:cs typeface="+mn-cs"/>
                <a:sym typeface="Calibri"/>
              </a:defRPr>
            </a:pPr>
            <a:r>
              <a:rPr lang="en-US" altLang="en-US" sz="1800" dirty="0">
                <a:solidFill>
                  <a:schemeClr val="tx1"/>
                </a:solidFill>
                <a:latin typeface="Calibri" panose="020F0502020204030204" pitchFamily="34" charset="0"/>
                <a:ea typeface="ＭＳ Ｐゴシック" panose="020B0600070205080204" pitchFamily="34" charset="-128"/>
              </a:rPr>
              <a:t>Introduced by Senator Julian Cyr (D-Cape and Islands) and      Representative Meghan Kilcoyne (D-12</a:t>
            </a:r>
            <a:r>
              <a:rPr lang="en-US" altLang="en-US" sz="1800" baseline="30000" dirty="0">
                <a:solidFill>
                  <a:schemeClr val="tx1"/>
                </a:solidFill>
                <a:latin typeface="Calibri" panose="020F0502020204030204" pitchFamily="34" charset="0"/>
                <a:ea typeface="ＭＳ Ｐゴシック" panose="020B0600070205080204" pitchFamily="34" charset="-128"/>
              </a:rPr>
              <a:t>th</a:t>
            </a:r>
            <a:r>
              <a:rPr lang="en-US" altLang="en-US" sz="1800" dirty="0">
                <a:solidFill>
                  <a:schemeClr val="tx1"/>
                </a:solidFill>
                <a:latin typeface="Calibri" panose="020F0502020204030204" pitchFamily="34" charset="0"/>
                <a:ea typeface="ＭＳ Ｐゴシック" panose="020B0600070205080204" pitchFamily="34" charset="-128"/>
              </a:rPr>
              <a:t> Worcester)</a:t>
            </a:r>
          </a:p>
          <a:p>
            <a:pPr>
              <a:buFont typeface="Wingdings" pitchFamily="2" charset="2"/>
              <a:buChar char="§"/>
              <a:defRPr sz="2400">
                <a:latin typeface="+mn-lt"/>
                <a:ea typeface="+mn-ea"/>
                <a:cs typeface="+mn-cs"/>
                <a:sym typeface="Calibri"/>
              </a:defRPr>
            </a:pPr>
            <a:endParaRPr lang="en-US" sz="1800" dirty="0"/>
          </a:p>
          <a:p>
            <a:pPr>
              <a:buFont typeface="Wingdings" pitchFamily="2" charset="2"/>
              <a:buChar char="§"/>
              <a:defRPr sz="2400">
                <a:latin typeface="+mn-lt"/>
                <a:ea typeface="+mn-ea"/>
                <a:cs typeface="+mn-cs"/>
                <a:sym typeface="Calibri"/>
              </a:defRPr>
            </a:pPr>
            <a:endParaRPr dirty="0"/>
          </a:p>
        </p:txBody>
      </p:sp>
    </p:spTree>
    <p:extLst>
      <p:ext uri="{BB962C8B-B14F-4D97-AF65-F5344CB8AC3E}">
        <p14:creationId xmlns:p14="http://schemas.microsoft.com/office/powerpoint/2010/main" val="7506070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LEHEALTH UPDATE"/>
          <p:cNvSpPr txBox="1">
            <a:spLocks noGrp="1"/>
          </p:cNvSpPr>
          <p:nvPr>
            <p:ph type="title" idx="4294967295"/>
          </p:nvPr>
        </p:nvSpPr>
        <p:spPr>
          <a:xfrm>
            <a:off x="-1" y="320675"/>
            <a:ext cx="9144002" cy="669925"/>
          </a:xfrm>
          <a:prstGeom prst="rect">
            <a:avLst/>
          </a:prstGeom>
        </p:spPr>
        <p:txBody>
          <a:bodyPr>
            <a:normAutofit/>
          </a:bodyPr>
          <a:lstStyle>
            <a:lvl1pPr algn="ctr">
              <a:defRPr sz="3800">
                <a:solidFill>
                  <a:srgbClr val="800000"/>
                </a:solidFill>
                <a:latin typeface="+mn-lt"/>
                <a:ea typeface="+mn-ea"/>
                <a:cs typeface="+mn-cs"/>
                <a:sym typeface="Calibri"/>
              </a:defRPr>
            </a:lvl1pPr>
          </a:lstStyle>
          <a:p>
            <a:r>
              <a:rPr lang="en-US" dirty="0"/>
              <a:t>POLICY UPDATE – NOVEMBER 2023</a:t>
            </a:r>
            <a:endParaRPr dirty="0"/>
          </a:p>
        </p:txBody>
      </p:sp>
      <p:sp>
        <p:nvSpPr>
          <p:cNvPr id="92" name="MAND’s Board of Directors scheduled an emergency meeting on 2/6/21 to discuss hiring a lobbyist to help us advocate for coverage of and reimbursement parity for MNT as part of chronic disease management…"/>
          <p:cNvSpPr txBox="1">
            <a:spLocks noGrp="1"/>
          </p:cNvSpPr>
          <p:nvPr>
            <p:ph type="body" idx="4294967295"/>
          </p:nvPr>
        </p:nvSpPr>
        <p:spPr>
          <a:xfrm>
            <a:off x="694766" y="1280448"/>
            <a:ext cx="7812627" cy="4587917"/>
          </a:xfrm>
          <a:prstGeom prst="rect">
            <a:avLst/>
          </a:prstGeom>
        </p:spPr>
        <p:txBody>
          <a:bodyPr>
            <a:noAutofit/>
          </a:bodyPr>
          <a:lstStyle/>
          <a:p>
            <a:pPr>
              <a:buFont typeface="Wingdings" pitchFamily="2" charset="2"/>
              <a:buChar char="§"/>
              <a:defRPr sz="2400">
                <a:latin typeface="+mn-lt"/>
                <a:ea typeface="+mn-ea"/>
                <a:cs typeface="+mn-cs"/>
                <a:sym typeface="Calibri"/>
              </a:defRPr>
            </a:pPr>
            <a:r>
              <a:rPr lang="en-US" sz="2400" dirty="0"/>
              <a:t>MAND’s bills were just two of thousands of bills filed in 2023</a:t>
            </a:r>
          </a:p>
          <a:p>
            <a:pPr>
              <a:buFont typeface="Wingdings" pitchFamily="2" charset="2"/>
              <a:buChar char="§"/>
              <a:defRPr sz="2400">
                <a:latin typeface="+mn-lt"/>
                <a:ea typeface="+mn-ea"/>
                <a:cs typeface="+mn-cs"/>
                <a:sym typeface="Calibri"/>
              </a:defRPr>
            </a:pPr>
            <a:r>
              <a:rPr lang="en-US" sz="2400" dirty="0"/>
              <a:t>They were among 300+ bills referred to the Joint Committee of Financial Services – the first step in the legislative process</a:t>
            </a:r>
          </a:p>
          <a:p>
            <a:pPr>
              <a:buFont typeface="Wingdings" pitchFamily="2" charset="2"/>
              <a:buChar char="§"/>
              <a:defRPr sz="2400">
                <a:latin typeface="+mn-lt"/>
                <a:ea typeface="+mn-ea"/>
                <a:cs typeface="+mn-cs"/>
                <a:sym typeface="Calibri"/>
              </a:defRPr>
            </a:pPr>
            <a:r>
              <a:rPr lang="en-US" sz="2400" dirty="0"/>
              <a:t>MAND presented live testimony before the Joint Committee of Financial Services in support of these bills in May 2023</a:t>
            </a:r>
          </a:p>
          <a:p>
            <a:pPr>
              <a:buFont typeface="Wingdings" pitchFamily="2" charset="2"/>
              <a:buChar char="§"/>
              <a:defRPr sz="2400">
                <a:latin typeface="+mn-lt"/>
                <a:ea typeface="+mn-ea"/>
                <a:cs typeface="+mn-cs"/>
                <a:sym typeface="Calibri"/>
              </a:defRPr>
            </a:pPr>
            <a:r>
              <a:rPr lang="en-US" sz="2400" dirty="0"/>
              <a:t>MAND also submitted additional written testimony, data on MNT and a collection of patient testimonials submitted by MA dietitians, including many of you – thank you!</a:t>
            </a:r>
          </a:p>
          <a:p>
            <a:pPr>
              <a:buFont typeface="Wingdings" pitchFamily="2" charset="2"/>
              <a:buChar char="§"/>
              <a:defRPr sz="2400">
                <a:latin typeface="+mn-lt"/>
                <a:ea typeface="+mn-ea"/>
                <a:cs typeface="+mn-cs"/>
                <a:sym typeface="Calibri"/>
              </a:defRPr>
            </a:pPr>
            <a:r>
              <a:rPr lang="en-US" sz="2400" dirty="0"/>
              <a:t>MAND is now connecting </a:t>
            </a:r>
            <a:r>
              <a:rPr sz="2400" dirty="0"/>
              <a:t>with key members of the state legislature</a:t>
            </a:r>
            <a:r>
              <a:rPr lang="en-US" sz="2400" dirty="0"/>
              <a:t> to help the bill move through the multi-step process during the current two-year legislative session</a:t>
            </a:r>
          </a:p>
        </p:txBody>
      </p:sp>
    </p:spTree>
    <p:extLst>
      <p:ext uri="{BB962C8B-B14F-4D97-AF65-F5344CB8AC3E}">
        <p14:creationId xmlns:p14="http://schemas.microsoft.com/office/powerpoint/2010/main" val="104389988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LEHEALTH UPDATE"/>
          <p:cNvSpPr txBox="1">
            <a:spLocks noGrp="1"/>
          </p:cNvSpPr>
          <p:nvPr>
            <p:ph type="title" idx="4294967295"/>
          </p:nvPr>
        </p:nvSpPr>
        <p:spPr>
          <a:xfrm>
            <a:off x="-1" y="320675"/>
            <a:ext cx="9144002" cy="669925"/>
          </a:xfrm>
          <a:prstGeom prst="rect">
            <a:avLst/>
          </a:prstGeom>
        </p:spPr>
        <p:txBody>
          <a:bodyPr>
            <a:normAutofit/>
          </a:bodyPr>
          <a:lstStyle>
            <a:lvl1pPr algn="ctr">
              <a:defRPr sz="3800">
                <a:solidFill>
                  <a:srgbClr val="800000"/>
                </a:solidFill>
                <a:latin typeface="+mn-lt"/>
                <a:ea typeface="+mn-ea"/>
                <a:cs typeface="+mn-cs"/>
                <a:sym typeface="Calibri"/>
              </a:defRPr>
            </a:lvl1pPr>
          </a:lstStyle>
          <a:p>
            <a:r>
              <a:rPr lang="en-US" dirty="0"/>
              <a:t>POLICYMAKING 101</a:t>
            </a:r>
            <a:endParaRPr dirty="0"/>
          </a:p>
        </p:txBody>
      </p:sp>
      <p:sp>
        <p:nvSpPr>
          <p:cNvPr id="92" name="MAND’s Board of Directors scheduled an emergency meeting on 2/6/21 to discuss hiring a lobbyist to help us advocate for coverage of and reimbursement parity for MNT as part of chronic disease management…"/>
          <p:cNvSpPr txBox="1">
            <a:spLocks noGrp="1"/>
          </p:cNvSpPr>
          <p:nvPr>
            <p:ph type="body" idx="4294967295"/>
          </p:nvPr>
        </p:nvSpPr>
        <p:spPr>
          <a:xfrm>
            <a:off x="683190" y="1295399"/>
            <a:ext cx="7835777" cy="4953002"/>
          </a:xfrm>
          <a:prstGeom prst="rect">
            <a:avLst/>
          </a:prstGeom>
        </p:spPr>
        <p:txBody>
          <a:bodyPr>
            <a:normAutofit/>
          </a:bodyPr>
          <a:lstStyle/>
          <a:p>
            <a:pPr>
              <a:buFont typeface="Wingdings" pitchFamily="2" charset="2"/>
              <a:buChar char="§"/>
              <a:defRPr sz="2400">
                <a:latin typeface="+mn-lt"/>
                <a:ea typeface="+mn-ea"/>
                <a:cs typeface="+mn-cs"/>
                <a:sym typeface="Calibri"/>
              </a:defRPr>
            </a:pPr>
            <a:r>
              <a:rPr lang="en-US" sz="2400" dirty="0"/>
              <a:t>Public policy at the state level – 50 different approaches per the U.S. federal system</a:t>
            </a:r>
          </a:p>
          <a:p>
            <a:pPr>
              <a:spcAft>
                <a:spcPts val="600"/>
              </a:spcAft>
              <a:buFont typeface="Wingdings" pitchFamily="2" charset="2"/>
              <a:buChar char="§"/>
            </a:pPr>
            <a:r>
              <a:rPr lang="en-US" altLang="en-US" sz="2400" dirty="0">
                <a:solidFill>
                  <a:schemeClr val="tx1"/>
                </a:solidFill>
                <a:latin typeface="Calibri" panose="020F0502020204030204" pitchFamily="34" charset="0"/>
                <a:ea typeface="ＭＳ Ｐゴシック" panose="020B0600070205080204" pitchFamily="34" charset="-128"/>
              </a:rPr>
              <a:t>Public policy, or policymaking, is how the executive and legislative branches of government address public issues</a:t>
            </a:r>
          </a:p>
          <a:p>
            <a:pPr lvl="1">
              <a:spcBef>
                <a:spcPct val="0"/>
              </a:spcBef>
              <a:spcAft>
                <a:spcPts val="600"/>
              </a:spcAft>
              <a:buFont typeface="Wingdings" pitchFamily="2" charset="2"/>
              <a:buChar char="§"/>
            </a:pPr>
            <a:r>
              <a:rPr lang="en-US" altLang="en-US" sz="2400" dirty="0">
                <a:solidFill>
                  <a:schemeClr val="tx1"/>
                </a:solidFill>
                <a:latin typeface="Calibri" panose="020F0502020204030204" pitchFamily="34" charset="0"/>
                <a:ea typeface="ＭＳ Ｐゴシック" panose="020B0600070205080204" pitchFamily="34" charset="-128"/>
              </a:rPr>
              <a:t>Executive – Governor</a:t>
            </a:r>
          </a:p>
          <a:p>
            <a:pPr lvl="1">
              <a:spcBef>
                <a:spcPct val="0"/>
              </a:spcBef>
              <a:spcAft>
                <a:spcPts val="600"/>
              </a:spcAft>
              <a:buFont typeface="Wingdings" pitchFamily="2" charset="2"/>
              <a:buChar char="§"/>
            </a:pPr>
            <a:r>
              <a:rPr lang="en-US" altLang="en-US" sz="2400" dirty="0">
                <a:solidFill>
                  <a:schemeClr val="tx1"/>
                </a:solidFill>
                <a:latin typeface="Calibri" panose="020F0502020204030204" pitchFamily="34" charset="0"/>
                <a:ea typeface="ＭＳ Ｐゴシック" panose="020B0600070205080204" pitchFamily="34" charset="-128"/>
              </a:rPr>
              <a:t>Legislative – General Court, or “the legislature”</a:t>
            </a:r>
          </a:p>
          <a:p>
            <a:pPr lvl="2">
              <a:spcBef>
                <a:spcPct val="0"/>
              </a:spcBef>
              <a:spcAft>
                <a:spcPts val="600"/>
              </a:spcAft>
              <a:buFont typeface="Wingdings" pitchFamily="2" charset="2"/>
              <a:buChar char="§"/>
            </a:pPr>
            <a:r>
              <a:rPr lang="en-US" altLang="en-US" sz="2400" dirty="0">
                <a:solidFill>
                  <a:schemeClr val="tx1"/>
                </a:solidFill>
                <a:latin typeface="Calibri" panose="020F0502020204030204" pitchFamily="34" charset="0"/>
                <a:ea typeface="ＭＳ Ｐゴシック" panose="020B0600070205080204" pitchFamily="34" charset="-128"/>
              </a:rPr>
              <a:t>House of Representatives</a:t>
            </a:r>
          </a:p>
          <a:p>
            <a:pPr lvl="2">
              <a:spcBef>
                <a:spcPct val="0"/>
              </a:spcBef>
              <a:spcAft>
                <a:spcPts val="600"/>
              </a:spcAft>
              <a:buFont typeface="Wingdings" pitchFamily="2" charset="2"/>
              <a:buChar char="§"/>
            </a:pPr>
            <a:r>
              <a:rPr lang="en-US" altLang="en-US" sz="2400" dirty="0">
                <a:solidFill>
                  <a:schemeClr val="tx1"/>
                </a:solidFill>
                <a:latin typeface="Calibri" panose="020F0502020204030204" pitchFamily="34" charset="0"/>
                <a:ea typeface="ＭＳ Ｐゴシック" panose="020B0600070205080204" pitchFamily="34" charset="-128"/>
              </a:rPr>
              <a:t>Senate</a:t>
            </a:r>
            <a:endParaRPr sz="2400" dirty="0"/>
          </a:p>
          <a:p>
            <a:pPr>
              <a:buFont typeface="Wingdings" pitchFamily="2" charset="2"/>
              <a:buChar char="§"/>
              <a:defRPr sz="2400">
                <a:latin typeface="+mn-lt"/>
                <a:ea typeface="+mn-ea"/>
                <a:cs typeface="+mn-cs"/>
                <a:sym typeface="Calibri"/>
              </a:defRPr>
            </a:pPr>
            <a:r>
              <a:rPr lang="en-US" sz="2400" dirty="0"/>
              <a:t>Policymaking involves two parts</a:t>
            </a:r>
          </a:p>
          <a:p>
            <a:pPr lvl="1">
              <a:buFont typeface="Wingdings" pitchFamily="2" charset="2"/>
              <a:buChar char="§"/>
              <a:defRPr sz="2400">
                <a:latin typeface="+mn-lt"/>
                <a:ea typeface="+mn-ea"/>
                <a:cs typeface="+mn-cs"/>
                <a:sym typeface="Calibri"/>
              </a:defRPr>
            </a:pPr>
            <a:r>
              <a:rPr lang="en-US" altLang="en-US" sz="2400" dirty="0">
                <a:solidFill>
                  <a:schemeClr val="tx1"/>
                </a:solidFill>
                <a:latin typeface="Calibri" panose="020F0502020204030204" pitchFamily="34" charset="0"/>
                <a:ea typeface="ＭＳ Ｐゴシック" panose="020B0600070205080204" pitchFamily="34" charset="-128"/>
                <a:sym typeface="Wingdings" pitchFamily="2" charset="2"/>
              </a:rPr>
              <a:t>A</a:t>
            </a:r>
            <a:r>
              <a:rPr lang="en-US" altLang="en-US" sz="2400" dirty="0">
                <a:solidFill>
                  <a:schemeClr val="tx1"/>
                </a:solidFill>
                <a:latin typeface="Calibri" panose="020F0502020204030204" pitchFamily="34" charset="0"/>
                <a:ea typeface="ＭＳ Ｐゴシック" panose="020B0600070205080204" pitchFamily="34" charset="-128"/>
              </a:rPr>
              <a:t>dvocacy – for or against particular policies and legislation</a:t>
            </a:r>
          </a:p>
          <a:p>
            <a:pPr lvl="1">
              <a:buFont typeface="Wingdings" pitchFamily="2" charset="2"/>
              <a:buChar char="§"/>
              <a:defRPr sz="2400">
                <a:latin typeface="+mn-lt"/>
                <a:ea typeface="+mn-ea"/>
                <a:cs typeface="+mn-cs"/>
                <a:sym typeface="Calibri"/>
              </a:defRPr>
            </a:pPr>
            <a:r>
              <a:rPr lang="en-US" sz="2400" dirty="0"/>
              <a:t>End result – policy, specifically laws and regulations</a:t>
            </a:r>
          </a:p>
        </p:txBody>
      </p:sp>
    </p:spTree>
    <p:extLst>
      <p:ext uri="{BB962C8B-B14F-4D97-AF65-F5344CB8AC3E}">
        <p14:creationId xmlns:p14="http://schemas.microsoft.com/office/powerpoint/2010/main" val="8773617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LEHEALTH UPDATE"/>
          <p:cNvSpPr txBox="1">
            <a:spLocks noGrp="1"/>
          </p:cNvSpPr>
          <p:nvPr>
            <p:ph type="title" idx="4294967295"/>
          </p:nvPr>
        </p:nvSpPr>
        <p:spPr>
          <a:xfrm>
            <a:off x="-1" y="320675"/>
            <a:ext cx="9144002" cy="669925"/>
          </a:xfrm>
          <a:prstGeom prst="rect">
            <a:avLst/>
          </a:prstGeom>
        </p:spPr>
        <p:txBody>
          <a:bodyPr>
            <a:normAutofit/>
          </a:bodyPr>
          <a:lstStyle>
            <a:lvl1pPr algn="ctr">
              <a:defRPr sz="3800">
                <a:solidFill>
                  <a:srgbClr val="800000"/>
                </a:solidFill>
                <a:latin typeface="+mn-lt"/>
                <a:ea typeface="+mn-ea"/>
                <a:cs typeface="+mn-cs"/>
                <a:sym typeface="Calibri"/>
              </a:defRPr>
            </a:lvl1pPr>
          </a:lstStyle>
          <a:p>
            <a:r>
              <a:rPr lang="en-US" dirty="0"/>
              <a:t>POLICYMAKING 101</a:t>
            </a:r>
            <a:endParaRPr dirty="0"/>
          </a:p>
        </p:txBody>
      </p:sp>
      <p:sp>
        <p:nvSpPr>
          <p:cNvPr id="92" name="MAND’s Board of Directors scheduled an emergency meeting on 2/6/21 to discuss hiring a lobbyist to help us advocate for coverage of and reimbursement parity for MNT as part of chronic disease management…"/>
          <p:cNvSpPr txBox="1">
            <a:spLocks noGrp="1"/>
          </p:cNvSpPr>
          <p:nvPr>
            <p:ph type="body" idx="4294967295"/>
          </p:nvPr>
        </p:nvSpPr>
        <p:spPr>
          <a:xfrm>
            <a:off x="694765" y="1327669"/>
            <a:ext cx="7705165" cy="4163292"/>
          </a:xfrm>
          <a:prstGeom prst="rect">
            <a:avLst/>
          </a:prstGeom>
        </p:spPr>
        <p:txBody>
          <a:bodyPr>
            <a:normAutofit/>
          </a:bodyPr>
          <a:lstStyle/>
          <a:p>
            <a:pPr>
              <a:buFont typeface="Wingdings" pitchFamily="2" charset="2"/>
              <a:buChar char="§"/>
              <a:defRPr sz="2400">
                <a:latin typeface="+mn-lt"/>
                <a:ea typeface="+mn-ea"/>
                <a:cs typeface="+mn-cs"/>
                <a:sym typeface="Calibri"/>
              </a:defRPr>
            </a:pPr>
            <a:r>
              <a:rPr lang="en-US" dirty="0"/>
              <a:t>Advocacy comes in two forms</a:t>
            </a:r>
          </a:p>
          <a:p>
            <a:pPr lvl="1">
              <a:buFont typeface="Wingdings" pitchFamily="2" charset="2"/>
              <a:buChar char="§"/>
              <a:defRPr sz="2400">
                <a:latin typeface="+mn-lt"/>
                <a:ea typeface="+mn-ea"/>
                <a:cs typeface="+mn-cs"/>
                <a:sym typeface="Calibri"/>
              </a:defRPr>
            </a:pPr>
            <a:r>
              <a:rPr lang="en-US" b="1" dirty="0"/>
              <a:t>Grassroots advocacy </a:t>
            </a:r>
            <a:r>
              <a:rPr lang="en-US" dirty="0"/>
              <a:t>– Providing information on policy issues to individuals, helping them to contact their stat  legislators to educate them on these policy issues and particular bills, such as our telehealth bills</a:t>
            </a:r>
          </a:p>
          <a:p>
            <a:pPr lvl="1">
              <a:buFont typeface="Wingdings" pitchFamily="2" charset="2"/>
              <a:buChar char="§"/>
              <a:defRPr sz="2400">
                <a:latin typeface="+mn-lt"/>
                <a:ea typeface="+mn-ea"/>
                <a:cs typeface="+mn-cs"/>
                <a:sym typeface="Calibri"/>
              </a:defRPr>
            </a:pPr>
            <a:r>
              <a:rPr lang="en-US" dirty="0"/>
              <a:t>This is what MAND is doing today!</a:t>
            </a:r>
          </a:p>
          <a:p>
            <a:pPr>
              <a:buFont typeface="Wingdings" pitchFamily="2" charset="2"/>
              <a:buChar char="§"/>
              <a:defRPr sz="2400">
                <a:latin typeface="+mn-lt"/>
                <a:ea typeface="+mn-ea"/>
                <a:cs typeface="+mn-cs"/>
                <a:sym typeface="Calibri"/>
              </a:defRPr>
            </a:pPr>
            <a:r>
              <a:rPr lang="en-US" b="1" dirty="0"/>
              <a:t>Lobbying</a:t>
            </a:r>
            <a:r>
              <a:rPr lang="en-US" dirty="0"/>
              <a:t> - Direct request to state legislators to support, advance or vote for particular policies or bills</a:t>
            </a:r>
          </a:p>
          <a:p>
            <a:pPr lvl="1">
              <a:buFont typeface="Wingdings" pitchFamily="2" charset="2"/>
              <a:buChar char="§"/>
              <a:defRPr sz="2400">
                <a:latin typeface="+mn-lt"/>
                <a:ea typeface="+mn-ea"/>
                <a:cs typeface="+mn-cs"/>
                <a:sym typeface="Calibri"/>
              </a:defRPr>
            </a:pPr>
            <a:r>
              <a:rPr lang="en-US" dirty="0"/>
              <a:t>This is what MAND’s lobbyists do!</a:t>
            </a:r>
          </a:p>
          <a:p>
            <a:pPr>
              <a:defRPr sz="2400">
                <a:latin typeface="+mn-lt"/>
                <a:ea typeface="+mn-ea"/>
                <a:cs typeface="+mn-cs"/>
                <a:sym typeface="Calibri"/>
              </a:defRPr>
            </a:pPr>
            <a:endParaRPr lang="en-US" dirty="0"/>
          </a:p>
        </p:txBody>
      </p:sp>
    </p:spTree>
    <p:extLst>
      <p:ext uri="{BB962C8B-B14F-4D97-AF65-F5344CB8AC3E}">
        <p14:creationId xmlns:p14="http://schemas.microsoft.com/office/powerpoint/2010/main" val="37068840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LEHEALTH UPDATE"/>
          <p:cNvSpPr txBox="1">
            <a:spLocks noGrp="1"/>
          </p:cNvSpPr>
          <p:nvPr>
            <p:ph type="title" idx="4294967295"/>
          </p:nvPr>
        </p:nvSpPr>
        <p:spPr>
          <a:xfrm>
            <a:off x="-1" y="320675"/>
            <a:ext cx="9144002" cy="669925"/>
          </a:xfrm>
          <a:prstGeom prst="rect">
            <a:avLst/>
          </a:prstGeom>
        </p:spPr>
        <p:txBody>
          <a:bodyPr>
            <a:normAutofit/>
          </a:bodyPr>
          <a:lstStyle>
            <a:lvl1pPr algn="ctr">
              <a:defRPr sz="3800">
                <a:solidFill>
                  <a:srgbClr val="800000"/>
                </a:solidFill>
                <a:latin typeface="+mn-lt"/>
                <a:ea typeface="+mn-ea"/>
                <a:cs typeface="+mn-cs"/>
                <a:sym typeface="Calibri"/>
              </a:defRPr>
            </a:lvl1pPr>
          </a:lstStyle>
          <a:p>
            <a:r>
              <a:rPr lang="en-US" dirty="0"/>
              <a:t>POLICYMAKING 101</a:t>
            </a:r>
            <a:endParaRPr dirty="0"/>
          </a:p>
        </p:txBody>
      </p:sp>
      <p:sp>
        <p:nvSpPr>
          <p:cNvPr id="92" name="MAND’s Board of Directors scheduled an emergency meeting on 2/6/21 to discuss hiring a lobbyist to help us advocate for coverage of and reimbursement parity for MNT as part of chronic disease management…"/>
          <p:cNvSpPr txBox="1">
            <a:spLocks noGrp="1"/>
          </p:cNvSpPr>
          <p:nvPr>
            <p:ph type="body" idx="4294967295"/>
          </p:nvPr>
        </p:nvSpPr>
        <p:spPr>
          <a:xfrm>
            <a:off x="671615" y="1330124"/>
            <a:ext cx="7705165" cy="4953002"/>
          </a:xfrm>
          <a:prstGeom prst="rect">
            <a:avLst/>
          </a:prstGeom>
        </p:spPr>
        <p:txBody>
          <a:bodyPr>
            <a:normAutofit/>
          </a:bodyPr>
          <a:lstStyle/>
          <a:p>
            <a:pPr>
              <a:buFont typeface="Wingdings" pitchFamily="2" charset="2"/>
              <a:buChar char="§"/>
              <a:defRPr sz="2400">
                <a:latin typeface="+mn-lt"/>
                <a:ea typeface="+mn-ea"/>
                <a:cs typeface="+mn-cs"/>
                <a:sym typeface="Calibri"/>
              </a:defRPr>
            </a:pPr>
            <a:r>
              <a:rPr lang="en-US" dirty="0"/>
              <a:t>Policymaking is complex</a:t>
            </a:r>
          </a:p>
          <a:p>
            <a:pPr>
              <a:buFont typeface="Wingdings" pitchFamily="2" charset="2"/>
              <a:buChar char="§"/>
              <a:defRPr sz="2400">
                <a:latin typeface="+mn-lt"/>
                <a:ea typeface="+mn-ea"/>
                <a:cs typeface="+mn-cs"/>
                <a:sym typeface="Calibri"/>
              </a:defRPr>
            </a:pPr>
            <a:r>
              <a:rPr lang="en-US" dirty="0"/>
              <a:t>Begins in the legislature, at the State House, “Beacon Hill”</a:t>
            </a:r>
          </a:p>
          <a:p>
            <a:pPr>
              <a:buFont typeface="Wingdings" pitchFamily="2" charset="2"/>
              <a:buChar char="§"/>
              <a:defRPr sz="2400">
                <a:latin typeface="+mn-lt"/>
                <a:ea typeface="+mn-ea"/>
                <a:cs typeface="+mn-cs"/>
                <a:sym typeface="Calibri"/>
              </a:defRPr>
            </a:pPr>
            <a:endParaRPr lang="en-US" dirty="0"/>
          </a:p>
          <a:p>
            <a:pPr marL="0" indent="0">
              <a:buNone/>
              <a:defRPr sz="2400">
                <a:latin typeface="+mn-lt"/>
                <a:ea typeface="+mn-ea"/>
                <a:cs typeface="+mn-cs"/>
                <a:sym typeface="Calibri"/>
              </a:defRPr>
            </a:pPr>
            <a:endParaRPr lang="en-US" dirty="0"/>
          </a:p>
        </p:txBody>
      </p:sp>
      <p:pic>
        <p:nvPicPr>
          <p:cNvPr id="2" name="Picture 2">
            <a:extLst>
              <a:ext uri="{FF2B5EF4-FFF2-40B4-BE49-F238E27FC236}">
                <a16:creationId xmlns:a16="http://schemas.microsoft.com/office/drawing/2014/main" id="{1A2F464B-6676-D7EA-7D63-AA80FCFB0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540" y="2479961"/>
            <a:ext cx="54641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94399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LEHEALTH UPDATE"/>
          <p:cNvSpPr txBox="1">
            <a:spLocks noGrp="1"/>
          </p:cNvSpPr>
          <p:nvPr>
            <p:ph type="title" idx="4294967295"/>
          </p:nvPr>
        </p:nvSpPr>
        <p:spPr>
          <a:xfrm>
            <a:off x="-1" y="320675"/>
            <a:ext cx="9144002" cy="669925"/>
          </a:xfrm>
          <a:prstGeom prst="rect">
            <a:avLst/>
          </a:prstGeom>
        </p:spPr>
        <p:txBody>
          <a:bodyPr>
            <a:normAutofit/>
          </a:bodyPr>
          <a:lstStyle>
            <a:lvl1pPr algn="ctr">
              <a:defRPr sz="3800">
                <a:solidFill>
                  <a:srgbClr val="800000"/>
                </a:solidFill>
                <a:latin typeface="+mn-lt"/>
                <a:ea typeface="+mn-ea"/>
                <a:cs typeface="+mn-cs"/>
                <a:sym typeface="Calibri"/>
              </a:defRPr>
            </a:lvl1pPr>
          </a:lstStyle>
          <a:p>
            <a:r>
              <a:rPr lang="en-US" dirty="0"/>
              <a:t>POLICYMAKING 101</a:t>
            </a:r>
            <a:endParaRPr dirty="0"/>
          </a:p>
        </p:txBody>
      </p:sp>
      <p:sp>
        <p:nvSpPr>
          <p:cNvPr id="92" name="MAND’s Board of Directors scheduled an emergency meeting on 2/6/21 to discuss hiring a lobbyist to help us advocate for coverage of and reimbursement parity for MNT as part of chronic disease management…"/>
          <p:cNvSpPr txBox="1">
            <a:spLocks noGrp="1"/>
          </p:cNvSpPr>
          <p:nvPr>
            <p:ph type="body" idx="4294967295"/>
          </p:nvPr>
        </p:nvSpPr>
        <p:spPr>
          <a:xfrm>
            <a:off x="738610" y="1341699"/>
            <a:ext cx="7705165" cy="4953002"/>
          </a:xfrm>
          <a:prstGeom prst="rect">
            <a:avLst/>
          </a:prstGeom>
        </p:spPr>
        <p:txBody>
          <a:bodyPr>
            <a:normAutofit fontScale="32500" lnSpcReduction="20000"/>
          </a:bodyPr>
          <a:lstStyle/>
          <a:p>
            <a:pPr>
              <a:buFont typeface="Wingdings" pitchFamily="2" charset="2"/>
              <a:buChar char="§"/>
              <a:defRPr sz="2400">
                <a:latin typeface="+mn-lt"/>
                <a:ea typeface="+mn-ea"/>
                <a:cs typeface="+mn-cs"/>
                <a:sym typeface="Calibri"/>
              </a:defRPr>
            </a:pPr>
            <a:r>
              <a:rPr lang="en-US" sz="7400" dirty="0"/>
              <a:t>Massachusetts legislature has 200 legislators</a:t>
            </a:r>
          </a:p>
          <a:p>
            <a:pPr lvl="1">
              <a:buFont typeface="Wingdings" pitchFamily="2" charset="2"/>
              <a:buChar char="§"/>
              <a:defRPr sz="2400">
                <a:latin typeface="+mn-lt"/>
                <a:ea typeface="+mn-ea"/>
                <a:cs typeface="+mn-cs"/>
                <a:sym typeface="Calibri"/>
              </a:defRPr>
            </a:pPr>
            <a:r>
              <a:rPr lang="en-US" sz="7400" dirty="0"/>
              <a:t>40 state senators</a:t>
            </a:r>
          </a:p>
          <a:p>
            <a:pPr lvl="2">
              <a:buFont typeface="Wingdings" pitchFamily="2" charset="2"/>
              <a:buChar char="§"/>
              <a:defRPr sz="2400">
                <a:latin typeface="+mn-lt"/>
                <a:ea typeface="+mn-ea"/>
                <a:cs typeface="+mn-cs"/>
                <a:sym typeface="Calibri"/>
              </a:defRPr>
            </a:pPr>
            <a:r>
              <a:rPr lang="en-US" sz="7400" dirty="0"/>
              <a:t>Serve two-year terms</a:t>
            </a:r>
          </a:p>
          <a:p>
            <a:pPr lvl="2">
              <a:buFont typeface="Wingdings" pitchFamily="2" charset="2"/>
              <a:buChar char="§"/>
              <a:defRPr sz="2400">
                <a:latin typeface="+mn-lt"/>
                <a:ea typeface="+mn-ea"/>
                <a:cs typeface="+mn-cs"/>
                <a:sym typeface="Calibri"/>
              </a:defRPr>
            </a:pPr>
            <a:r>
              <a:rPr lang="en-US" sz="7400" dirty="0"/>
              <a:t>Represent 159,000 people</a:t>
            </a:r>
          </a:p>
          <a:p>
            <a:pPr lvl="1">
              <a:buFont typeface="Wingdings" pitchFamily="2" charset="2"/>
              <a:buChar char="§"/>
              <a:defRPr sz="2400">
                <a:latin typeface="+mn-lt"/>
                <a:ea typeface="+mn-ea"/>
                <a:cs typeface="+mn-cs"/>
                <a:sym typeface="Calibri"/>
              </a:defRPr>
            </a:pPr>
            <a:r>
              <a:rPr lang="en-US" sz="7400" dirty="0"/>
              <a:t>160 representatives</a:t>
            </a:r>
          </a:p>
          <a:p>
            <a:pPr lvl="2">
              <a:buFont typeface="Wingdings" pitchFamily="2" charset="2"/>
              <a:buChar char="§"/>
              <a:defRPr sz="2400">
                <a:latin typeface="+mn-lt"/>
                <a:ea typeface="+mn-ea"/>
                <a:cs typeface="+mn-cs"/>
                <a:sym typeface="Calibri"/>
              </a:defRPr>
            </a:pPr>
            <a:r>
              <a:rPr lang="en-US" sz="7400" dirty="0"/>
              <a:t>Serve two-year terms</a:t>
            </a:r>
          </a:p>
          <a:p>
            <a:pPr lvl="2">
              <a:buFont typeface="Wingdings" pitchFamily="2" charset="2"/>
              <a:buChar char="§"/>
              <a:defRPr sz="2400">
                <a:latin typeface="+mn-lt"/>
                <a:ea typeface="+mn-ea"/>
                <a:cs typeface="+mn-cs"/>
                <a:sym typeface="Calibri"/>
              </a:defRPr>
            </a:pPr>
            <a:r>
              <a:rPr lang="en-US" sz="7400" dirty="0"/>
              <a:t>Represent 40,000 people in district</a:t>
            </a:r>
          </a:p>
          <a:p>
            <a:pPr>
              <a:buFont typeface="Wingdings" pitchFamily="2" charset="2"/>
              <a:buChar char="§"/>
              <a:defRPr sz="2400">
                <a:latin typeface="+mn-lt"/>
                <a:ea typeface="+mn-ea"/>
                <a:cs typeface="+mn-cs"/>
                <a:sym typeface="Calibri"/>
              </a:defRPr>
            </a:pPr>
            <a:r>
              <a:rPr lang="en-US" sz="7400" dirty="0"/>
              <a:t>Every resident has one senator and one representative</a:t>
            </a:r>
          </a:p>
          <a:p>
            <a:pPr>
              <a:buFont typeface="Wingdings" pitchFamily="2" charset="2"/>
              <a:buChar char="§"/>
              <a:defRPr sz="2400">
                <a:latin typeface="+mn-lt"/>
                <a:ea typeface="+mn-ea"/>
                <a:cs typeface="+mn-cs"/>
                <a:sym typeface="Calibri"/>
              </a:defRPr>
            </a:pPr>
            <a:r>
              <a:rPr lang="en-US" sz="7400" dirty="0"/>
              <a:t>Legislative sessions are two years long</a:t>
            </a:r>
          </a:p>
          <a:p>
            <a:pPr>
              <a:buFont typeface="Wingdings" pitchFamily="2" charset="2"/>
              <a:buChar char="§"/>
              <a:defRPr sz="2400">
                <a:latin typeface="+mn-lt"/>
                <a:ea typeface="+mn-ea"/>
                <a:cs typeface="+mn-cs"/>
                <a:sym typeface="Calibri"/>
              </a:defRPr>
            </a:pPr>
            <a:r>
              <a:rPr lang="en-US" sz="7400" dirty="0"/>
              <a:t>Current session began January 4, 2023</a:t>
            </a:r>
          </a:p>
          <a:p>
            <a:pPr>
              <a:buFont typeface="Wingdings" pitchFamily="2" charset="2"/>
              <a:buChar char="§"/>
              <a:defRPr sz="2400">
                <a:latin typeface="+mn-lt"/>
                <a:ea typeface="+mn-ea"/>
                <a:cs typeface="+mn-cs"/>
                <a:sym typeface="Calibri"/>
              </a:defRPr>
            </a:pPr>
            <a:r>
              <a:rPr lang="en-US" sz="7400" dirty="0"/>
              <a:t>Will run until January 7, 2025</a:t>
            </a:r>
          </a:p>
          <a:p>
            <a:pPr>
              <a:defRPr sz="2400">
                <a:latin typeface="+mn-lt"/>
                <a:ea typeface="+mn-ea"/>
                <a:cs typeface="+mn-cs"/>
                <a:sym typeface="Calibri"/>
              </a:defRPr>
            </a:pPr>
            <a:endParaRPr lang="en-US" dirty="0"/>
          </a:p>
          <a:p>
            <a:pPr>
              <a:defRPr sz="2400">
                <a:latin typeface="+mn-lt"/>
                <a:ea typeface="+mn-ea"/>
                <a:cs typeface="+mn-cs"/>
                <a:sym typeface="Calibri"/>
              </a:defRPr>
            </a:pPr>
            <a:endParaRPr lang="en-US" dirty="0"/>
          </a:p>
          <a:p>
            <a:pPr marL="0" indent="0">
              <a:buNone/>
              <a:defRPr sz="2400">
                <a:latin typeface="+mn-lt"/>
                <a:ea typeface="+mn-ea"/>
                <a:cs typeface="+mn-cs"/>
                <a:sym typeface="Calibri"/>
              </a:defRPr>
            </a:pPr>
            <a:endParaRPr lang="en-US" dirty="0"/>
          </a:p>
          <a:p>
            <a:pPr marL="0" indent="0">
              <a:buNone/>
              <a:defRPr sz="2400">
                <a:latin typeface="+mn-lt"/>
                <a:ea typeface="+mn-ea"/>
                <a:cs typeface="+mn-cs"/>
                <a:sym typeface="Calibri"/>
              </a:defRPr>
            </a:pPr>
            <a:endParaRPr lang="en-US" dirty="0"/>
          </a:p>
        </p:txBody>
      </p:sp>
    </p:spTree>
    <p:extLst>
      <p:ext uri="{BB962C8B-B14F-4D97-AF65-F5344CB8AC3E}">
        <p14:creationId xmlns:p14="http://schemas.microsoft.com/office/powerpoint/2010/main" val="358353594"/>
      </p:ext>
    </p:extLst>
  </p:cSld>
  <p:clrMapOvr>
    <a:masterClrMapping/>
  </p:clrMapOvr>
  <p:transition spd="med"/>
</p:sld>
</file>

<file path=ppt/theme/theme1.xml><?xml version="1.0" encoding="utf-8"?>
<a:theme xmlns:a="http://schemas.openxmlformats.org/drawingml/2006/main" name="Wood Type">
  <a:themeElements>
    <a:clrScheme name="Wood Type">
      <a:dk1>
        <a:srgbClr val="000000"/>
      </a:dk1>
      <a:lt1>
        <a:srgbClr val="FFFFFF"/>
      </a:lt1>
      <a:dk2>
        <a:srgbClr val="A7A7A7"/>
      </a:dk2>
      <a:lt2>
        <a:srgbClr val="535353"/>
      </a:lt2>
      <a:accent1>
        <a:srgbClr val="D34817"/>
      </a:accent1>
      <a:accent2>
        <a:srgbClr val="9B2D1F"/>
      </a:accent2>
      <a:accent3>
        <a:srgbClr val="9BBB59"/>
      </a:accent3>
      <a:accent4>
        <a:srgbClr val="8064A2"/>
      </a:accent4>
      <a:accent5>
        <a:srgbClr val="4BACC6"/>
      </a:accent5>
      <a:accent6>
        <a:srgbClr val="F79646"/>
      </a:accent6>
      <a:hlink>
        <a:srgbClr val="0000FF"/>
      </a:hlink>
      <a:folHlink>
        <a:srgbClr val="FF00FF"/>
      </a:folHlink>
    </a:clrScheme>
    <a:fontScheme name="Wood Type">
      <a:majorFont>
        <a:latin typeface="Helvetica"/>
        <a:ea typeface="Helvetica"/>
        <a:cs typeface="Helvetica"/>
      </a:majorFont>
      <a:minorFont>
        <a:latin typeface="Calibri"/>
        <a:ea typeface="Calibri"/>
        <a:cs typeface="Calibri"/>
      </a:minorFont>
    </a:fontScheme>
    <a:fmtScheme name="Wood Typ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ood Type">
  <a:themeElements>
    <a:clrScheme name="Wood Type">
      <a:dk1>
        <a:srgbClr val="000000"/>
      </a:dk1>
      <a:lt1>
        <a:srgbClr val="FFFFFF"/>
      </a:lt1>
      <a:dk2>
        <a:srgbClr val="A7A7A7"/>
      </a:dk2>
      <a:lt2>
        <a:srgbClr val="535353"/>
      </a:lt2>
      <a:accent1>
        <a:srgbClr val="D34817"/>
      </a:accent1>
      <a:accent2>
        <a:srgbClr val="9B2D1F"/>
      </a:accent2>
      <a:accent3>
        <a:srgbClr val="9BBB59"/>
      </a:accent3>
      <a:accent4>
        <a:srgbClr val="8064A2"/>
      </a:accent4>
      <a:accent5>
        <a:srgbClr val="4BACC6"/>
      </a:accent5>
      <a:accent6>
        <a:srgbClr val="F79646"/>
      </a:accent6>
      <a:hlink>
        <a:srgbClr val="0000FF"/>
      </a:hlink>
      <a:folHlink>
        <a:srgbClr val="FF00FF"/>
      </a:folHlink>
    </a:clrScheme>
    <a:fontScheme name="Wood Type">
      <a:majorFont>
        <a:latin typeface="Helvetica"/>
        <a:ea typeface="Helvetica"/>
        <a:cs typeface="Helvetica"/>
      </a:majorFont>
      <a:minorFont>
        <a:latin typeface="Calibri"/>
        <a:ea typeface="Calibri"/>
        <a:cs typeface="Calibri"/>
      </a:minorFont>
    </a:fontScheme>
    <a:fmtScheme name="Wood Typ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BDEC5BBEE0384D86A0078BB8496867" ma:contentTypeVersion="15" ma:contentTypeDescription="Create a new document." ma:contentTypeScope="" ma:versionID="e72a2056de017a5e2a91015d6b168e25">
  <xsd:schema xmlns:xsd="http://www.w3.org/2001/XMLSchema" xmlns:xs="http://www.w3.org/2001/XMLSchema" xmlns:p="http://schemas.microsoft.com/office/2006/metadata/properties" xmlns:ns2="1ce78911-9a66-476c-8653-59e5585de1f4" xmlns:ns3="6d285bb7-d51a-44b2-84cf-952b7b5d31b4" targetNamespace="http://schemas.microsoft.com/office/2006/metadata/properties" ma:root="true" ma:fieldsID="18b3667ccf70389610176d84cc5d4e63" ns2:_="" ns3:_="">
    <xsd:import namespace="1ce78911-9a66-476c-8653-59e5585de1f4"/>
    <xsd:import namespace="6d285bb7-d51a-44b2-84cf-952b7b5d31b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LengthInSeconds" minOccurs="0"/>
                <xsd:element ref="ns3:MediaServiceDateTaken"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78911-9a66-476c-8653-59e5585de1f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bb5c96f-d46d-49e4-9630-1ada903d93ff}" ma:internalName="TaxCatchAll" ma:showField="CatchAllData" ma:web="1ce78911-9a66-476c-8653-59e5585de1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d285bb7-d51a-44b2-84cf-952b7b5d31b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2ecf08a-a535-4037-a3c5-32958538858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285bb7-d51a-44b2-84cf-952b7b5d31b4">
      <Terms xmlns="http://schemas.microsoft.com/office/infopath/2007/PartnerControls"/>
    </lcf76f155ced4ddcb4097134ff3c332f>
    <TaxCatchAll xmlns="1ce78911-9a66-476c-8653-59e5585de1f4" xsi:nil="true"/>
  </documentManagement>
</p:properties>
</file>

<file path=customXml/itemProps1.xml><?xml version="1.0" encoding="utf-8"?>
<ds:datastoreItem xmlns:ds="http://schemas.openxmlformats.org/officeDocument/2006/customXml" ds:itemID="{F6E7676B-7DDE-47C6-AFB5-D0BFACCC4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e78911-9a66-476c-8653-59e5585de1f4"/>
    <ds:schemaRef ds:uri="6d285bb7-d51a-44b2-84cf-952b7b5d31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C95C3D-BC90-4006-AC37-52832E0CD924}">
  <ds:schemaRefs>
    <ds:schemaRef ds:uri="http://schemas.microsoft.com/sharepoint/v3/contenttype/forms"/>
  </ds:schemaRefs>
</ds:datastoreItem>
</file>

<file path=customXml/itemProps3.xml><?xml version="1.0" encoding="utf-8"?>
<ds:datastoreItem xmlns:ds="http://schemas.openxmlformats.org/officeDocument/2006/customXml" ds:itemID="{1B0E4DD6-EEF3-448B-9F1C-AC441144ACCF}">
  <ds:schemaRefs>
    <ds:schemaRef ds:uri="http://purl.org/dc/terms/"/>
    <ds:schemaRef ds:uri="http://schemas.microsoft.com/office/2006/documentManagement/types"/>
    <ds:schemaRef ds:uri="http://www.w3.org/XML/1998/namespace"/>
    <ds:schemaRef ds:uri="6d285bb7-d51a-44b2-84cf-952b7b5d31b4"/>
    <ds:schemaRef ds:uri="http://purl.org/dc/dcmitype/"/>
    <ds:schemaRef ds:uri="1ce78911-9a66-476c-8653-59e5585de1f4"/>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306</TotalTime>
  <Words>1104</Words>
  <Application>Microsoft Macintosh PowerPoint</Application>
  <PresentationFormat>On-screen Show (4:3)</PresentationFormat>
  <Paragraphs>105</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Rockwell</vt:lpstr>
      <vt:lpstr>Rockwell Bold</vt:lpstr>
      <vt:lpstr>Rockwell Condensed</vt:lpstr>
      <vt:lpstr>Wingdings</vt:lpstr>
      <vt:lpstr>Wingdings 2</vt:lpstr>
      <vt:lpstr>Wood Type</vt:lpstr>
      <vt:lpstr>PowerPoint Presentation</vt:lpstr>
      <vt:lpstr>POLICY UPDATE &amp; TELEHEALTH TOWN HALL</vt:lpstr>
      <vt:lpstr>POLICY UPDATE – NOVEMBER 2023</vt:lpstr>
      <vt:lpstr>POLICY UPDATE – NOVEMBER 2023</vt:lpstr>
      <vt:lpstr>POLICY UPDATE – NOVEMBER 2023</vt:lpstr>
      <vt:lpstr>POLICYMAKING 101</vt:lpstr>
      <vt:lpstr>POLICYMAKING 101</vt:lpstr>
      <vt:lpstr>POLICYMAKING 101</vt:lpstr>
      <vt:lpstr>POLICYMAKING 101</vt:lpstr>
      <vt:lpstr>POLICYMAKING 101</vt:lpstr>
      <vt:lpstr>MAND’S TELEHEALTH BILLS</vt:lpstr>
      <vt:lpstr>MORE INFO &amp;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Conca</dc:creator>
  <cp:lastModifiedBy>Sarah Conca</cp:lastModifiedBy>
  <cp:revision>18</cp:revision>
  <dcterms:modified xsi:type="dcterms:W3CDTF">2023-11-19T20:13:09Z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0x010100B6BDEC5BBEE0384D86A0078BB8496867</vt:lpwstr>
  </property>
  <property fmtid="{D5CDD505-2E9C-101B-9397-08002B2CF9AE}" pid="3" name="MediaServiceImageTags">
    <vt:lpwstr/>
  </property>
</Properties>
</file>